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0" r:id="rId14"/>
    <p:sldId id="272" r:id="rId15"/>
    <p:sldId id="275" r:id="rId16"/>
    <p:sldId id="274" r:id="rId17"/>
    <p:sldId id="277" r:id="rId18"/>
    <p:sldId id="279" r:id="rId19"/>
    <p:sldId id="281" r:id="rId20"/>
    <p:sldId id="283" r:id="rId21"/>
    <p:sldId id="285" r:id="rId22"/>
    <p:sldId id="286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51417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0491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97805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31058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80167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7421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 s obráz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32666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64748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98134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8/7/2019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180622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8/7/2019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536750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45770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8/7/2019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132355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7312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683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8/7/2019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7821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62085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8/7/2019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9105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09399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0958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8/7/2019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6701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  <p:sldLayoutId id="2147483687" r:id="rId18"/>
    <p:sldLayoutId id="2147483688" r:id="rId19"/>
    <p:sldLayoutId id="2147483689" r:id="rId20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4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3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31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OVLIVNĚNÍ PŘÍRODY </a:t>
            </a:r>
            <a:br>
              <a:rPr lang="cs-CZ" dirty="0" smtClean="0"/>
            </a:br>
            <a:r>
              <a:rPr lang="cs-CZ" dirty="0" smtClean="0"/>
              <a:t>z komunálního </a:t>
            </a:r>
            <a:br>
              <a:rPr lang="cs-CZ" dirty="0" smtClean="0"/>
            </a:br>
            <a:r>
              <a:rPr lang="cs-CZ" dirty="0" smtClean="0"/>
              <a:t>i celostátního pohledu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Horní Tošanovice</a:t>
            </a:r>
            <a:endParaRPr lang="cs-CZ" dirty="0" smtClean="0"/>
          </a:p>
          <a:p>
            <a:r>
              <a:rPr lang="cs-CZ" smtClean="0"/>
              <a:t>7.8.2019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20316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944" y="-195943"/>
            <a:ext cx="975360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73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395287"/>
            <a:ext cx="9144000" cy="606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0987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620000" cy="4286250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9067" y="3308304"/>
            <a:ext cx="590550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7116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24000" y="6111239"/>
            <a:ext cx="9144000" cy="74675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854668" y="6173134"/>
            <a:ext cx="511809" cy="595630"/>
          </a:xfrm>
          <a:custGeom>
            <a:avLst/>
            <a:gdLst/>
            <a:ahLst/>
            <a:cxnLst/>
            <a:rect l="l" t="t" r="r" b="b"/>
            <a:pathLst>
              <a:path w="511809" h="595629">
                <a:moveTo>
                  <a:pt x="511711" y="0"/>
                </a:moveTo>
                <a:lnTo>
                  <a:pt x="0" y="0"/>
                </a:lnTo>
                <a:lnTo>
                  <a:pt x="0" y="246469"/>
                </a:lnTo>
                <a:lnTo>
                  <a:pt x="3027" y="264076"/>
                </a:lnTo>
                <a:lnTo>
                  <a:pt x="3027" y="281683"/>
                </a:lnTo>
                <a:lnTo>
                  <a:pt x="9084" y="309851"/>
                </a:lnTo>
                <a:lnTo>
                  <a:pt x="12111" y="327458"/>
                </a:lnTo>
                <a:lnTo>
                  <a:pt x="18167" y="341535"/>
                </a:lnTo>
                <a:lnTo>
                  <a:pt x="21194" y="355627"/>
                </a:lnTo>
                <a:lnTo>
                  <a:pt x="33305" y="383795"/>
                </a:lnTo>
                <a:lnTo>
                  <a:pt x="39362" y="394356"/>
                </a:lnTo>
                <a:lnTo>
                  <a:pt x="45417" y="408448"/>
                </a:lnTo>
                <a:lnTo>
                  <a:pt x="51473" y="419009"/>
                </a:lnTo>
                <a:lnTo>
                  <a:pt x="60557" y="433086"/>
                </a:lnTo>
                <a:lnTo>
                  <a:pt x="66612" y="443647"/>
                </a:lnTo>
                <a:lnTo>
                  <a:pt x="75695" y="454208"/>
                </a:lnTo>
                <a:lnTo>
                  <a:pt x="84780" y="468297"/>
                </a:lnTo>
                <a:lnTo>
                  <a:pt x="102947" y="489424"/>
                </a:lnTo>
                <a:lnTo>
                  <a:pt x="115058" y="499987"/>
                </a:lnTo>
                <a:lnTo>
                  <a:pt x="124142" y="507028"/>
                </a:lnTo>
                <a:lnTo>
                  <a:pt x="148365" y="528155"/>
                </a:lnTo>
                <a:lnTo>
                  <a:pt x="160470" y="535196"/>
                </a:lnTo>
                <a:lnTo>
                  <a:pt x="172588" y="545759"/>
                </a:lnTo>
                <a:lnTo>
                  <a:pt x="184693" y="552802"/>
                </a:lnTo>
                <a:lnTo>
                  <a:pt x="196811" y="563365"/>
                </a:lnTo>
                <a:lnTo>
                  <a:pt x="227093" y="577449"/>
                </a:lnTo>
                <a:lnTo>
                  <a:pt x="239198" y="588011"/>
                </a:lnTo>
                <a:lnTo>
                  <a:pt x="254339" y="595053"/>
                </a:lnTo>
                <a:lnTo>
                  <a:pt x="269480" y="588011"/>
                </a:lnTo>
                <a:lnTo>
                  <a:pt x="284621" y="577449"/>
                </a:lnTo>
                <a:lnTo>
                  <a:pt x="299762" y="570406"/>
                </a:lnTo>
                <a:lnTo>
                  <a:pt x="330032" y="549281"/>
                </a:lnTo>
                <a:lnTo>
                  <a:pt x="342150" y="542238"/>
                </a:lnTo>
                <a:lnTo>
                  <a:pt x="390596" y="499987"/>
                </a:lnTo>
                <a:lnTo>
                  <a:pt x="399678" y="489424"/>
                </a:lnTo>
                <a:lnTo>
                  <a:pt x="411783" y="478861"/>
                </a:lnTo>
                <a:lnTo>
                  <a:pt x="420865" y="468297"/>
                </a:lnTo>
                <a:lnTo>
                  <a:pt x="429960" y="454208"/>
                </a:lnTo>
                <a:lnTo>
                  <a:pt x="448124" y="433086"/>
                </a:lnTo>
                <a:lnTo>
                  <a:pt x="454183" y="419009"/>
                </a:lnTo>
                <a:lnTo>
                  <a:pt x="463265" y="408448"/>
                </a:lnTo>
                <a:lnTo>
                  <a:pt x="481429" y="366188"/>
                </a:lnTo>
                <a:lnTo>
                  <a:pt x="487488" y="355627"/>
                </a:lnTo>
                <a:lnTo>
                  <a:pt x="493535" y="327458"/>
                </a:lnTo>
                <a:lnTo>
                  <a:pt x="499594" y="313367"/>
                </a:lnTo>
                <a:lnTo>
                  <a:pt x="505652" y="285198"/>
                </a:lnTo>
                <a:lnTo>
                  <a:pt x="505652" y="271122"/>
                </a:lnTo>
                <a:lnTo>
                  <a:pt x="508676" y="257045"/>
                </a:lnTo>
                <a:lnTo>
                  <a:pt x="508676" y="242953"/>
                </a:lnTo>
                <a:lnTo>
                  <a:pt x="511711" y="228876"/>
                </a:lnTo>
                <a:lnTo>
                  <a:pt x="51171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854668" y="6173134"/>
            <a:ext cx="511809" cy="595630"/>
          </a:xfrm>
          <a:custGeom>
            <a:avLst/>
            <a:gdLst/>
            <a:ahLst/>
            <a:cxnLst/>
            <a:rect l="l" t="t" r="r" b="b"/>
            <a:pathLst>
              <a:path w="511809" h="595629">
                <a:moveTo>
                  <a:pt x="254339" y="595053"/>
                </a:moveTo>
                <a:lnTo>
                  <a:pt x="239198" y="588011"/>
                </a:lnTo>
                <a:lnTo>
                  <a:pt x="227093" y="577449"/>
                </a:lnTo>
                <a:lnTo>
                  <a:pt x="211952" y="570406"/>
                </a:lnTo>
                <a:lnTo>
                  <a:pt x="196811" y="563365"/>
                </a:lnTo>
                <a:lnTo>
                  <a:pt x="184693" y="552802"/>
                </a:lnTo>
                <a:lnTo>
                  <a:pt x="172588" y="545759"/>
                </a:lnTo>
                <a:lnTo>
                  <a:pt x="160470" y="535196"/>
                </a:lnTo>
                <a:lnTo>
                  <a:pt x="148365" y="528155"/>
                </a:lnTo>
                <a:lnTo>
                  <a:pt x="136247" y="517591"/>
                </a:lnTo>
                <a:lnTo>
                  <a:pt x="124142" y="507028"/>
                </a:lnTo>
                <a:lnTo>
                  <a:pt x="115058" y="499987"/>
                </a:lnTo>
                <a:lnTo>
                  <a:pt x="102947" y="489424"/>
                </a:lnTo>
                <a:lnTo>
                  <a:pt x="93863" y="478861"/>
                </a:lnTo>
                <a:lnTo>
                  <a:pt x="84780" y="468297"/>
                </a:lnTo>
                <a:lnTo>
                  <a:pt x="75695" y="454208"/>
                </a:lnTo>
                <a:lnTo>
                  <a:pt x="66612" y="443647"/>
                </a:lnTo>
                <a:lnTo>
                  <a:pt x="60557" y="433086"/>
                </a:lnTo>
                <a:lnTo>
                  <a:pt x="51473" y="419009"/>
                </a:lnTo>
                <a:lnTo>
                  <a:pt x="45417" y="408448"/>
                </a:lnTo>
                <a:lnTo>
                  <a:pt x="39362" y="394356"/>
                </a:lnTo>
                <a:lnTo>
                  <a:pt x="33305" y="383795"/>
                </a:lnTo>
                <a:lnTo>
                  <a:pt x="27250" y="369703"/>
                </a:lnTo>
                <a:lnTo>
                  <a:pt x="21194" y="355627"/>
                </a:lnTo>
                <a:lnTo>
                  <a:pt x="18167" y="341535"/>
                </a:lnTo>
                <a:lnTo>
                  <a:pt x="12111" y="327458"/>
                </a:lnTo>
                <a:lnTo>
                  <a:pt x="9084" y="309851"/>
                </a:lnTo>
                <a:lnTo>
                  <a:pt x="6055" y="295774"/>
                </a:lnTo>
                <a:lnTo>
                  <a:pt x="3027" y="281683"/>
                </a:lnTo>
                <a:lnTo>
                  <a:pt x="3027" y="264076"/>
                </a:lnTo>
                <a:lnTo>
                  <a:pt x="0" y="246469"/>
                </a:lnTo>
                <a:lnTo>
                  <a:pt x="0" y="232392"/>
                </a:lnTo>
                <a:lnTo>
                  <a:pt x="0" y="211269"/>
                </a:lnTo>
                <a:lnTo>
                  <a:pt x="0" y="0"/>
                </a:lnTo>
                <a:lnTo>
                  <a:pt x="511711" y="0"/>
                </a:lnTo>
                <a:lnTo>
                  <a:pt x="511711" y="211269"/>
                </a:lnTo>
                <a:lnTo>
                  <a:pt x="511711" y="228876"/>
                </a:lnTo>
                <a:lnTo>
                  <a:pt x="508676" y="242953"/>
                </a:lnTo>
                <a:lnTo>
                  <a:pt x="508676" y="257045"/>
                </a:lnTo>
                <a:lnTo>
                  <a:pt x="505652" y="271122"/>
                </a:lnTo>
                <a:lnTo>
                  <a:pt x="505652" y="285198"/>
                </a:lnTo>
                <a:lnTo>
                  <a:pt x="502629" y="299290"/>
                </a:lnTo>
                <a:lnTo>
                  <a:pt x="499593" y="313367"/>
                </a:lnTo>
                <a:lnTo>
                  <a:pt x="493535" y="327458"/>
                </a:lnTo>
                <a:lnTo>
                  <a:pt x="490511" y="341535"/>
                </a:lnTo>
                <a:lnTo>
                  <a:pt x="487488" y="355627"/>
                </a:lnTo>
                <a:lnTo>
                  <a:pt x="481429" y="366188"/>
                </a:lnTo>
                <a:lnTo>
                  <a:pt x="475370" y="380279"/>
                </a:lnTo>
                <a:lnTo>
                  <a:pt x="469311" y="394356"/>
                </a:lnTo>
                <a:lnTo>
                  <a:pt x="463265" y="408448"/>
                </a:lnTo>
                <a:lnTo>
                  <a:pt x="454183" y="419009"/>
                </a:lnTo>
                <a:lnTo>
                  <a:pt x="448124" y="433086"/>
                </a:lnTo>
                <a:lnTo>
                  <a:pt x="439042" y="443647"/>
                </a:lnTo>
                <a:lnTo>
                  <a:pt x="429960" y="454208"/>
                </a:lnTo>
                <a:lnTo>
                  <a:pt x="420865" y="468297"/>
                </a:lnTo>
                <a:lnTo>
                  <a:pt x="411783" y="478861"/>
                </a:lnTo>
                <a:lnTo>
                  <a:pt x="399678" y="489424"/>
                </a:lnTo>
                <a:lnTo>
                  <a:pt x="390596" y="499987"/>
                </a:lnTo>
                <a:lnTo>
                  <a:pt x="378478" y="510549"/>
                </a:lnTo>
                <a:lnTo>
                  <a:pt x="366373" y="521112"/>
                </a:lnTo>
                <a:lnTo>
                  <a:pt x="354255" y="531675"/>
                </a:lnTo>
                <a:lnTo>
                  <a:pt x="342150" y="542238"/>
                </a:lnTo>
                <a:lnTo>
                  <a:pt x="330032" y="549281"/>
                </a:lnTo>
                <a:lnTo>
                  <a:pt x="314891" y="559843"/>
                </a:lnTo>
                <a:lnTo>
                  <a:pt x="299762" y="570406"/>
                </a:lnTo>
                <a:lnTo>
                  <a:pt x="284621" y="577449"/>
                </a:lnTo>
                <a:lnTo>
                  <a:pt x="269480" y="588011"/>
                </a:lnTo>
                <a:lnTo>
                  <a:pt x="254339" y="595053"/>
                </a:lnTo>
                <a:close/>
              </a:path>
            </a:pathLst>
          </a:custGeom>
          <a:ln w="3237">
            <a:solidFill>
              <a:srgbClr val="FF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909169" y="6595660"/>
            <a:ext cx="396875" cy="172720"/>
          </a:xfrm>
          <a:custGeom>
            <a:avLst/>
            <a:gdLst/>
            <a:ahLst/>
            <a:cxnLst/>
            <a:rect l="l" t="t" r="r" b="b"/>
            <a:pathLst>
              <a:path w="396875" h="172720">
                <a:moveTo>
                  <a:pt x="0" y="0"/>
                </a:moveTo>
                <a:lnTo>
                  <a:pt x="396646" y="0"/>
                </a:lnTo>
                <a:lnTo>
                  <a:pt x="372423" y="35209"/>
                </a:lnTo>
                <a:lnTo>
                  <a:pt x="323977" y="84503"/>
                </a:lnTo>
                <a:lnTo>
                  <a:pt x="284613" y="119713"/>
                </a:lnTo>
                <a:lnTo>
                  <a:pt x="199838" y="172528"/>
                </a:lnTo>
                <a:lnTo>
                  <a:pt x="115064" y="123234"/>
                </a:lnTo>
                <a:lnTo>
                  <a:pt x="69641" y="84503"/>
                </a:lnTo>
                <a:lnTo>
                  <a:pt x="30279" y="42252"/>
                </a:lnTo>
                <a:lnTo>
                  <a:pt x="0" y="0"/>
                </a:lnTo>
                <a:close/>
              </a:path>
            </a:pathLst>
          </a:custGeom>
          <a:ln w="3442">
            <a:solidFill>
              <a:srgbClr val="FF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909169" y="6595660"/>
            <a:ext cx="396875" cy="172720"/>
          </a:xfrm>
          <a:custGeom>
            <a:avLst/>
            <a:gdLst/>
            <a:ahLst/>
            <a:cxnLst/>
            <a:rect l="l" t="t" r="r" b="b"/>
            <a:pathLst>
              <a:path w="396875" h="172720">
                <a:moveTo>
                  <a:pt x="396646" y="0"/>
                </a:moveTo>
                <a:lnTo>
                  <a:pt x="0" y="0"/>
                </a:lnTo>
                <a:lnTo>
                  <a:pt x="30279" y="42252"/>
                </a:lnTo>
                <a:lnTo>
                  <a:pt x="69641" y="84503"/>
                </a:lnTo>
                <a:lnTo>
                  <a:pt x="115064" y="123234"/>
                </a:lnTo>
                <a:lnTo>
                  <a:pt x="199838" y="172528"/>
                </a:lnTo>
                <a:lnTo>
                  <a:pt x="284613" y="119713"/>
                </a:lnTo>
                <a:lnTo>
                  <a:pt x="323977" y="84503"/>
                </a:lnTo>
                <a:lnTo>
                  <a:pt x="372423" y="35209"/>
                </a:lnTo>
                <a:lnTo>
                  <a:pt x="396646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854668" y="6257641"/>
            <a:ext cx="511809" cy="169545"/>
          </a:xfrm>
          <a:custGeom>
            <a:avLst/>
            <a:gdLst/>
            <a:ahLst/>
            <a:cxnLst/>
            <a:rect l="l" t="t" r="r" b="b"/>
            <a:pathLst>
              <a:path w="511809" h="169545">
                <a:moveTo>
                  <a:pt x="0" y="169010"/>
                </a:moveTo>
                <a:lnTo>
                  <a:pt x="511708" y="169010"/>
                </a:lnTo>
                <a:lnTo>
                  <a:pt x="511708" y="0"/>
                </a:lnTo>
                <a:lnTo>
                  <a:pt x="0" y="0"/>
                </a:lnTo>
                <a:lnTo>
                  <a:pt x="0" y="169010"/>
                </a:lnTo>
                <a:close/>
              </a:path>
            </a:pathLst>
          </a:custGeom>
          <a:ln w="3472">
            <a:solidFill>
              <a:srgbClr val="FF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854668" y="6257641"/>
            <a:ext cx="511809" cy="169545"/>
          </a:xfrm>
          <a:custGeom>
            <a:avLst/>
            <a:gdLst/>
            <a:ahLst/>
            <a:cxnLst/>
            <a:rect l="l" t="t" r="r" b="b"/>
            <a:pathLst>
              <a:path w="511809" h="169545">
                <a:moveTo>
                  <a:pt x="0" y="169010"/>
                </a:moveTo>
                <a:lnTo>
                  <a:pt x="511708" y="169010"/>
                </a:lnTo>
                <a:lnTo>
                  <a:pt x="511708" y="0"/>
                </a:lnTo>
                <a:lnTo>
                  <a:pt x="0" y="0"/>
                </a:lnTo>
                <a:lnTo>
                  <a:pt x="0" y="16901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848612" y="6166103"/>
            <a:ext cx="9525" cy="218440"/>
          </a:xfrm>
          <a:custGeom>
            <a:avLst/>
            <a:gdLst/>
            <a:ahLst/>
            <a:cxnLst/>
            <a:rect l="l" t="t" r="r" b="b"/>
            <a:pathLst>
              <a:path w="9525" h="218439">
                <a:moveTo>
                  <a:pt x="6055" y="0"/>
                </a:moveTo>
                <a:lnTo>
                  <a:pt x="0" y="7031"/>
                </a:lnTo>
                <a:lnTo>
                  <a:pt x="0" y="218300"/>
                </a:lnTo>
                <a:lnTo>
                  <a:pt x="9083" y="218300"/>
                </a:lnTo>
                <a:lnTo>
                  <a:pt x="9083" y="10561"/>
                </a:lnTo>
                <a:lnTo>
                  <a:pt x="6055" y="10561"/>
                </a:lnTo>
                <a:lnTo>
                  <a:pt x="6055" y="0"/>
                </a:lnTo>
                <a:close/>
              </a:path>
              <a:path w="9525" h="218439">
                <a:moveTo>
                  <a:pt x="9083" y="7031"/>
                </a:moveTo>
                <a:lnTo>
                  <a:pt x="6055" y="10561"/>
                </a:lnTo>
                <a:lnTo>
                  <a:pt x="9083" y="10561"/>
                </a:lnTo>
                <a:lnTo>
                  <a:pt x="9083" y="7031"/>
                </a:lnTo>
                <a:close/>
              </a:path>
              <a:path w="9525" h="218439">
                <a:moveTo>
                  <a:pt x="6055" y="0"/>
                </a:moveTo>
                <a:lnTo>
                  <a:pt x="0" y="0"/>
                </a:lnTo>
                <a:lnTo>
                  <a:pt x="0" y="7031"/>
                </a:lnTo>
                <a:lnTo>
                  <a:pt x="6055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854667" y="6166104"/>
            <a:ext cx="514984" cy="10795"/>
          </a:xfrm>
          <a:custGeom>
            <a:avLst/>
            <a:gdLst/>
            <a:ahLst/>
            <a:cxnLst/>
            <a:rect l="l" t="t" r="r" b="b"/>
            <a:pathLst>
              <a:path w="514984" h="10795">
                <a:moveTo>
                  <a:pt x="511711" y="0"/>
                </a:moveTo>
                <a:lnTo>
                  <a:pt x="0" y="0"/>
                </a:lnTo>
                <a:lnTo>
                  <a:pt x="0" y="10561"/>
                </a:lnTo>
                <a:lnTo>
                  <a:pt x="511711" y="10561"/>
                </a:lnTo>
                <a:lnTo>
                  <a:pt x="505652" y="7031"/>
                </a:lnTo>
                <a:lnTo>
                  <a:pt x="514735" y="7031"/>
                </a:lnTo>
                <a:lnTo>
                  <a:pt x="511711" y="0"/>
                </a:lnTo>
                <a:close/>
              </a:path>
              <a:path w="514984" h="10795">
                <a:moveTo>
                  <a:pt x="514735" y="0"/>
                </a:moveTo>
                <a:lnTo>
                  <a:pt x="511711" y="0"/>
                </a:lnTo>
                <a:lnTo>
                  <a:pt x="514735" y="7031"/>
                </a:lnTo>
                <a:lnTo>
                  <a:pt x="514735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364861" y="6173135"/>
            <a:ext cx="0" cy="215265"/>
          </a:xfrm>
          <a:custGeom>
            <a:avLst/>
            <a:gdLst/>
            <a:ahLst/>
            <a:cxnLst/>
            <a:rect l="l" t="t" r="r" b="b"/>
            <a:pathLst>
              <a:path h="215264">
                <a:moveTo>
                  <a:pt x="0" y="0"/>
                </a:moveTo>
                <a:lnTo>
                  <a:pt x="0" y="214785"/>
                </a:lnTo>
              </a:path>
            </a:pathLst>
          </a:custGeom>
          <a:ln w="908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848612" y="6384404"/>
            <a:ext cx="263525" cy="387350"/>
          </a:xfrm>
          <a:custGeom>
            <a:avLst/>
            <a:gdLst/>
            <a:ahLst/>
            <a:cxnLst/>
            <a:rect l="l" t="t" r="r" b="b"/>
            <a:pathLst>
              <a:path w="263525" h="387350">
                <a:moveTo>
                  <a:pt x="9083" y="0"/>
                </a:moveTo>
                <a:lnTo>
                  <a:pt x="0" y="0"/>
                </a:lnTo>
                <a:lnTo>
                  <a:pt x="3027" y="21122"/>
                </a:lnTo>
                <a:lnTo>
                  <a:pt x="3027" y="52806"/>
                </a:lnTo>
                <a:lnTo>
                  <a:pt x="6055" y="70413"/>
                </a:lnTo>
                <a:lnTo>
                  <a:pt x="9083" y="84505"/>
                </a:lnTo>
                <a:lnTo>
                  <a:pt x="12111" y="102097"/>
                </a:lnTo>
                <a:lnTo>
                  <a:pt x="18166" y="130265"/>
                </a:lnTo>
                <a:lnTo>
                  <a:pt x="30278" y="158433"/>
                </a:lnTo>
                <a:lnTo>
                  <a:pt x="33306" y="172525"/>
                </a:lnTo>
                <a:lnTo>
                  <a:pt x="39361" y="186602"/>
                </a:lnTo>
                <a:lnTo>
                  <a:pt x="48446" y="197178"/>
                </a:lnTo>
                <a:lnTo>
                  <a:pt x="54501" y="211255"/>
                </a:lnTo>
                <a:lnTo>
                  <a:pt x="60556" y="221816"/>
                </a:lnTo>
                <a:lnTo>
                  <a:pt x="69641" y="235907"/>
                </a:lnTo>
                <a:lnTo>
                  <a:pt x="105974" y="278154"/>
                </a:lnTo>
                <a:lnTo>
                  <a:pt x="118086" y="288717"/>
                </a:lnTo>
                <a:lnTo>
                  <a:pt x="127174" y="299280"/>
                </a:lnTo>
                <a:lnTo>
                  <a:pt x="151397" y="320405"/>
                </a:lnTo>
                <a:lnTo>
                  <a:pt x="163502" y="327448"/>
                </a:lnTo>
                <a:lnTo>
                  <a:pt x="175620" y="338011"/>
                </a:lnTo>
                <a:lnTo>
                  <a:pt x="187725" y="345052"/>
                </a:lnTo>
                <a:lnTo>
                  <a:pt x="202867" y="355616"/>
                </a:lnTo>
                <a:lnTo>
                  <a:pt x="214972" y="362658"/>
                </a:lnTo>
                <a:lnTo>
                  <a:pt x="230113" y="369699"/>
                </a:lnTo>
                <a:lnTo>
                  <a:pt x="245254" y="380263"/>
                </a:lnTo>
                <a:lnTo>
                  <a:pt x="260395" y="387305"/>
                </a:lnTo>
                <a:lnTo>
                  <a:pt x="263418" y="380263"/>
                </a:lnTo>
                <a:lnTo>
                  <a:pt x="233149" y="366179"/>
                </a:lnTo>
                <a:lnTo>
                  <a:pt x="221031" y="355616"/>
                </a:lnTo>
                <a:lnTo>
                  <a:pt x="205890" y="348573"/>
                </a:lnTo>
                <a:lnTo>
                  <a:pt x="193784" y="341532"/>
                </a:lnTo>
                <a:lnTo>
                  <a:pt x="181667" y="330968"/>
                </a:lnTo>
                <a:lnTo>
                  <a:pt x="169561" y="323926"/>
                </a:lnTo>
                <a:lnTo>
                  <a:pt x="145338" y="302801"/>
                </a:lnTo>
                <a:lnTo>
                  <a:pt x="133220" y="295758"/>
                </a:lnTo>
                <a:lnTo>
                  <a:pt x="124142" y="285195"/>
                </a:lnTo>
                <a:lnTo>
                  <a:pt x="112030" y="274633"/>
                </a:lnTo>
                <a:lnTo>
                  <a:pt x="84779" y="242938"/>
                </a:lnTo>
                <a:lnTo>
                  <a:pt x="75696" y="228862"/>
                </a:lnTo>
                <a:lnTo>
                  <a:pt x="69641" y="218300"/>
                </a:lnTo>
                <a:lnTo>
                  <a:pt x="60556" y="207739"/>
                </a:lnTo>
                <a:lnTo>
                  <a:pt x="54501" y="193648"/>
                </a:lnTo>
                <a:lnTo>
                  <a:pt x="48446" y="183086"/>
                </a:lnTo>
                <a:lnTo>
                  <a:pt x="30278" y="140841"/>
                </a:lnTo>
                <a:lnTo>
                  <a:pt x="27250" y="130265"/>
                </a:lnTo>
                <a:lnTo>
                  <a:pt x="24223" y="112673"/>
                </a:lnTo>
                <a:lnTo>
                  <a:pt x="18166" y="98581"/>
                </a:lnTo>
                <a:lnTo>
                  <a:pt x="15139" y="84505"/>
                </a:lnTo>
                <a:lnTo>
                  <a:pt x="15139" y="66897"/>
                </a:lnTo>
                <a:lnTo>
                  <a:pt x="12111" y="52806"/>
                </a:lnTo>
                <a:lnTo>
                  <a:pt x="12111" y="35199"/>
                </a:lnTo>
                <a:lnTo>
                  <a:pt x="9083" y="21122"/>
                </a:lnTo>
                <a:lnTo>
                  <a:pt x="9083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109008" y="6384404"/>
            <a:ext cx="260985" cy="387350"/>
          </a:xfrm>
          <a:custGeom>
            <a:avLst/>
            <a:gdLst/>
            <a:ahLst/>
            <a:cxnLst/>
            <a:rect l="l" t="t" r="r" b="b"/>
            <a:pathLst>
              <a:path w="260984" h="387350">
                <a:moveTo>
                  <a:pt x="260395" y="0"/>
                </a:moveTo>
                <a:lnTo>
                  <a:pt x="251313" y="0"/>
                </a:lnTo>
                <a:lnTo>
                  <a:pt x="251313" y="45775"/>
                </a:lnTo>
                <a:lnTo>
                  <a:pt x="233149" y="130265"/>
                </a:lnTo>
                <a:lnTo>
                  <a:pt x="227090" y="140841"/>
                </a:lnTo>
                <a:lnTo>
                  <a:pt x="224067" y="154918"/>
                </a:lnTo>
                <a:lnTo>
                  <a:pt x="218008" y="169010"/>
                </a:lnTo>
                <a:lnTo>
                  <a:pt x="211949" y="179571"/>
                </a:lnTo>
                <a:lnTo>
                  <a:pt x="202867" y="193648"/>
                </a:lnTo>
                <a:lnTo>
                  <a:pt x="196808" y="204209"/>
                </a:lnTo>
                <a:lnTo>
                  <a:pt x="190749" y="218300"/>
                </a:lnTo>
                <a:lnTo>
                  <a:pt x="181667" y="228862"/>
                </a:lnTo>
                <a:lnTo>
                  <a:pt x="172584" y="242938"/>
                </a:lnTo>
                <a:lnTo>
                  <a:pt x="145338" y="274633"/>
                </a:lnTo>
                <a:lnTo>
                  <a:pt x="121115" y="295758"/>
                </a:lnTo>
                <a:lnTo>
                  <a:pt x="112033" y="306321"/>
                </a:lnTo>
                <a:lnTo>
                  <a:pt x="96892" y="316885"/>
                </a:lnTo>
                <a:lnTo>
                  <a:pt x="84774" y="327448"/>
                </a:lnTo>
                <a:lnTo>
                  <a:pt x="72669" y="334489"/>
                </a:lnTo>
                <a:lnTo>
                  <a:pt x="57528" y="345052"/>
                </a:lnTo>
                <a:lnTo>
                  <a:pt x="45423" y="355616"/>
                </a:lnTo>
                <a:lnTo>
                  <a:pt x="15141" y="369699"/>
                </a:lnTo>
                <a:lnTo>
                  <a:pt x="0" y="380263"/>
                </a:lnTo>
                <a:lnTo>
                  <a:pt x="3023" y="387305"/>
                </a:lnTo>
                <a:lnTo>
                  <a:pt x="18164" y="380263"/>
                </a:lnTo>
                <a:lnTo>
                  <a:pt x="33305" y="369699"/>
                </a:lnTo>
                <a:lnTo>
                  <a:pt x="48446" y="362658"/>
                </a:lnTo>
                <a:lnTo>
                  <a:pt x="63587" y="352095"/>
                </a:lnTo>
                <a:lnTo>
                  <a:pt x="75692" y="341532"/>
                </a:lnTo>
                <a:lnTo>
                  <a:pt x="90833" y="330968"/>
                </a:lnTo>
                <a:lnTo>
                  <a:pt x="102951" y="323926"/>
                </a:lnTo>
                <a:lnTo>
                  <a:pt x="139279" y="292238"/>
                </a:lnTo>
                <a:lnTo>
                  <a:pt x="148361" y="281674"/>
                </a:lnTo>
                <a:lnTo>
                  <a:pt x="160479" y="271111"/>
                </a:lnTo>
                <a:lnTo>
                  <a:pt x="169561" y="257027"/>
                </a:lnTo>
                <a:lnTo>
                  <a:pt x="187725" y="235907"/>
                </a:lnTo>
                <a:lnTo>
                  <a:pt x="196808" y="221816"/>
                </a:lnTo>
                <a:lnTo>
                  <a:pt x="202867" y="211255"/>
                </a:lnTo>
                <a:lnTo>
                  <a:pt x="211949" y="197178"/>
                </a:lnTo>
                <a:lnTo>
                  <a:pt x="218008" y="183086"/>
                </a:lnTo>
                <a:lnTo>
                  <a:pt x="224067" y="172525"/>
                </a:lnTo>
                <a:lnTo>
                  <a:pt x="236172" y="144357"/>
                </a:lnTo>
                <a:lnTo>
                  <a:pt x="239195" y="130265"/>
                </a:lnTo>
                <a:lnTo>
                  <a:pt x="245254" y="116188"/>
                </a:lnTo>
                <a:lnTo>
                  <a:pt x="248290" y="102097"/>
                </a:lnTo>
                <a:lnTo>
                  <a:pt x="251313" y="91536"/>
                </a:lnTo>
                <a:lnTo>
                  <a:pt x="254336" y="73928"/>
                </a:lnTo>
                <a:lnTo>
                  <a:pt x="257372" y="59852"/>
                </a:lnTo>
                <a:lnTo>
                  <a:pt x="257372" y="45775"/>
                </a:lnTo>
                <a:lnTo>
                  <a:pt x="260395" y="31683"/>
                </a:lnTo>
                <a:lnTo>
                  <a:pt x="260395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854668" y="6257647"/>
            <a:ext cx="511809" cy="0"/>
          </a:xfrm>
          <a:custGeom>
            <a:avLst/>
            <a:gdLst/>
            <a:ahLst/>
            <a:cxnLst/>
            <a:rect l="l" t="t" r="r" b="b"/>
            <a:pathLst>
              <a:path w="511809">
                <a:moveTo>
                  <a:pt x="0" y="0"/>
                </a:moveTo>
                <a:lnTo>
                  <a:pt x="511711" y="0"/>
                </a:lnTo>
              </a:path>
            </a:pathLst>
          </a:custGeom>
          <a:ln w="7045">
            <a:solidFill>
              <a:srgbClr val="FF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909169" y="6597425"/>
            <a:ext cx="396875" cy="0"/>
          </a:xfrm>
          <a:custGeom>
            <a:avLst/>
            <a:gdLst/>
            <a:ahLst/>
            <a:cxnLst/>
            <a:rect l="l" t="t" r="r" b="b"/>
            <a:pathLst>
              <a:path w="396875">
                <a:moveTo>
                  <a:pt x="0" y="0"/>
                </a:moveTo>
                <a:lnTo>
                  <a:pt x="396646" y="0"/>
                </a:lnTo>
              </a:path>
            </a:pathLst>
          </a:custGeom>
          <a:ln w="10561">
            <a:solidFill>
              <a:srgbClr val="FF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848611" y="6166103"/>
            <a:ext cx="277368" cy="2865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524000" y="333756"/>
            <a:ext cx="9144000" cy="508406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2627783" y="5608422"/>
            <a:ext cx="693610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2400" dirty="0">
                <a:latin typeface="Comic Sans MS"/>
                <a:cs typeface="Comic Sans MS"/>
              </a:rPr>
              <a:t>Příběh </a:t>
            </a:r>
            <a:r>
              <a:rPr sz="2400" spc="-5" dirty="0">
                <a:latin typeface="Comic Sans MS"/>
                <a:cs typeface="Comic Sans MS"/>
              </a:rPr>
              <a:t>jezírka na </a:t>
            </a:r>
            <a:r>
              <a:rPr sz="2400" spc="-25" dirty="0">
                <a:latin typeface="Comic Sans MS"/>
                <a:cs typeface="Comic Sans MS"/>
              </a:rPr>
              <a:t>sídlišti </a:t>
            </a:r>
            <a:r>
              <a:rPr sz="2400" dirty="0">
                <a:latin typeface="Comic Sans MS"/>
                <a:cs typeface="Comic Sans MS"/>
              </a:rPr>
              <a:t>v </a:t>
            </a:r>
            <a:r>
              <a:rPr sz="2400" spc="-5" dirty="0">
                <a:latin typeface="Comic Sans MS"/>
                <a:cs typeface="Comic Sans MS"/>
              </a:rPr>
              <a:t>Brně </a:t>
            </a:r>
            <a:r>
              <a:rPr sz="2400" dirty="0">
                <a:latin typeface="Comic Sans MS"/>
                <a:cs typeface="Comic Sans MS"/>
              </a:rPr>
              <a:t>– </a:t>
            </a:r>
            <a:r>
              <a:rPr sz="2400" spc="-5" dirty="0">
                <a:latin typeface="Comic Sans MS"/>
                <a:cs typeface="Comic Sans MS"/>
              </a:rPr>
              <a:t>Novém</a:t>
            </a:r>
            <a:r>
              <a:rPr sz="2400" spc="-114" dirty="0">
                <a:latin typeface="Comic Sans MS"/>
                <a:cs typeface="Comic Sans MS"/>
              </a:rPr>
              <a:t> </a:t>
            </a:r>
            <a:r>
              <a:rPr sz="2400" spc="-5" dirty="0">
                <a:latin typeface="Comic Sans MS"/>
                <a:cs typeface="Comic Sans MS"/>
              </a:rPr>
              <a:t>Lískovci</a:t>
            </a:r>
            <a:endParaRPr sz="2400">
              <a:latin typeface="Comic Sans MS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37876627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266057" y="54113"/>
            <a:ext cx="3655060" cy="998350"/>
          </a:xfrm>
          <a:prstGeom prst="rect">
            <a:avLst/>
          </a:prstGeom>
        </p:spPr>
        <p:txBody>
          <a:bodyPr vert="horz" wrap="square" lIns="0" tIns="13335" rIns="0" bIns="0" rtlCol="0" anchor="ctr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dirty="0"/>
              <a:t>co s </a:t>
            </a:r>
            <a:r>
              <a:rPr sz="3200" spc="-5" dirty="0"/>
              <a:t>tímto</a:t>
            </a:r>
            <a:r>
              <a:rPr sz="3200" spc="-60" dirty="0"/>
              <a:t> </a:t>
            </a:r>
            <a:r>
              <a:rPr sz="3200" dirty="0"/>
              <a:t>územím?</a:t>
            </a:r>
            <a:endParaRPr sz="3200"/>
          </a:p>
        </p:txBody>
      </p:sp>
      <p:sp>
        <p:nvSpPr>
          <p:cNvPr id="3" name="object 3"/>
          <p:cNvSpPr/>
          <p:nvPr/>
        </p:nvSpPr>
        <p:spPr>
          <a:xfrm>
            <a:off x="1524000" y="1126236"/>
            <a:ext cx="9144000" cy="43555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947286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24000" y="0"/>
            <a:ext cx="3634740" cy="2743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033259" y="0"/>
            <a:ext cx="3634740" cy="27447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524000" y="4113276"/>
            <a:ext cx="3634740" cy="274472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727448" y="1267967"/>
            <a:ext cx="2624328" cy="19812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024371" y="3698748"/>
            <a:ext cx="4643628" cy="315924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023105" y="3231896"/>
            <a:ext cx="3748404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04240" marR="5080" indent="-891540">
              <a:spcBef>
                <a:spcPts val="100"/>
              </a:spcBef>
            </a:pPr>
            <a:r>
              <a:rPr sz="2400" spc="-5" dirty="0">
                <a:latin typeface="Comic Sans MS"/>
                <a:cs typeface="Comic Sans MS"/>
              </a:rPr>
              <a:t>Sportovně rekreační</a:t>
            </a:r>
            <a:r>
              <a:rPr sz="2400" spc="-105" dirty="0">
                <a:latin typeface="Comic Sans MS"/>
                <a:cs typeface="Comic Sans MS"/>
              </a:rPr>
              <a:t> </a:t>
            </a:r>
            <a:r>
              <a:rPr sz="2400" dirty="0">
                <a:latin typeface="Comic Sans MS"/>
                <a:cs typeface="Comic Sans MS"/>
              </a:rPr>
              <a:t>areál  Pod</a:t>
            </a:r>
            <a:r>
              <a:rPr sz="2400" spc="-20" dirty="0">
                <a:latin typeface="Comic Sans MS"/>
                <a:cs typeface="Comic Sans MS"/>
              </a:rPr>
              <a:t> </a:t>
            </a:r>
            <a:r>
              <a:rPr sz="2400" spc="-5" dirty="0">
                <a:latin typeface="Comic Sans MS"/>
                <a:cs typeface="Comic Sans MS"/>
              </a:rPr>
              <a:t>Plachtami</a:t>
            </a:r>
            <a:endParaRPr sz="2400">
              <a:latin typeface="Comic Sans MS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21012551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79904" y="691895"/>
            <a:ext cx="7630668" cy="523341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524000" y="6111239"/>
            <a:ext cx="9144000" cy="74675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069551" y="6172147"/>
            <a:ext cx="511809" cy="511809"/>
          </a:xfrm>
          <a:custGeom>
            <a:avLst/>
            <a:gdLst/>
            <a:ahLst/>
            <a:cxnLst/>
            <a:rect l="l" t="t" r="r" b="b"/>
            <a:pathLst>
              <a:path w="511809" h="511809">
                <a:moveTo>
                  <a:pt x="511613" y="0"/>
                </a:moveTo>
                <a:lnTo>
                  <a:pt x="0" y="0"/>
                </a:lnTo>
                <a:lnTo>
                  <a:pt x="0" y="211913"/>
                </a:lnTo>
                <a:lnTo>
                  <a:pt x="3027" y="227051"/>
                </a:lnTo>
                <a:lnTo>
                  <a:pt x="3027" y="242190"/>
                </a:lnTo>
                <a:lnTo>
                  <a:pt x="9082" y="266409"/>
                </a:lnTo>
                <a:lnTo>
                  <a:pt x="12108" y="281547"/>
                </a:lnTo>
                <a:lnTo>
                  <a:pt x="18163" y="293650"/>
                </a:lnTo>
                <a:lnTo>
                  <a:pt x="21190" y="305766"/>
                </a:lnTo>
                <a:lnTo>
                  <a:pt x="33299" y="329985"/>
                </a:lnTo>
                <a:lnTo>
                  <a:pt x="39354" y="339066"/>
                </a:lnTo>
                <a:lnTo>
                  <a:pt x="45408" y="351182"/>
                </a:lnTo>
                <a:lnTo>
                  <a:pt x="51464" y="360262"/>
                </a:lnTo>
                <a:lnTo>
                  <a:pt x="60545" y="372365"/>
                </a:lnTo>
                <a:lnTo>
                  <a:pt x="66599" y="381446"/>
                </a:lnTo>
                <a:lnTo>
                  <a:pt x="75681" y="390526"/>
                </a:lnTo>
                <a:lnTo>
                  <a:pt x="84764" y="402640"/>
                </a:lnTo>
                <a:lnTo>
                  <a:pt x="102927" y="420805"/>
                </a:lnTo>
                <a:lnTo>
                  <a:pt x="115036" y="429886"/>
                </a:lnTo>
                <a:lnTo>
                  <a:pt x="124118" y="435941"/>
                </a:lnTo>
                <a:lnTo>
                  <a:pt x="148336" y="454105"/>
                </a:lnTo>
                <a:lnTo>
                  <a:pt x="160439" y="460160"/>
                </a:lnTo>
                <a:lnTo>
                  <a:pt x="172555" y="469241"/>
                </a:lnTo>
                <a:lnTo>
                  <a:pt x="184658" y="475297"/>
                </a:lnTo>
                <a:lnTo>
                  <a:pt x="196773" y="484379"/>
                </a:lnTo>
                <a:lnTo>
                  <a:pt x="227049" y="496488"/>
                </a:lnTo>
                <a:lnTo>
                  <a:pt x="239152" y="505570"/>
                </a:lnTo>
                <a:lnTo>
                  <a:pt x="254290" y="511624"/>
                </a:lnTo>
                <a:lnTo>
                  <a:pt x="269429" y="505570"/>
                </a:lnTo>
                <a:lnTo>
                  <a:pt x="284567" y="496488"/>
                </a:lnTo>
                <a:lnTo>
                  <a:pt x="299705" y="490433"/>
                </a:lnTo>
                <a:lnTo>
                  <a:pt x="329968" y="472269"/>
                </a:lnTo>
                <a:lnTo>
                  <a:pt x="342084" y="466214"/>
                </a:lnTo>
                <a:lnTo>
                  <a:pt x="390521" y="429886"/>
                </a:lnTo>
                <a:lnTo>
                  <a:pt x="399601" y="420805"/>
                </a:lnTo>
                <a:lnTo>
                  <a:pt x="411704" y="411723"/>
                </a:lnTo>
                <a:lnTo>
                  <a:pt x="420784" y="402640"/>
                </a:lnTo>
                <a:lnTo>
                  <a:pt x="429877" y="390526"/>
                </a:lnTo>
                <a:lnTo>
                  <a:pt x="448038" y="372365"/>
                </a:lnTo>
                <a:lnTo>
                  <a:pt x="454096" y="360262"/>
                </a:lnTo>
                <a:lnTo>
                  <a:pt x="463176" y="351182"/>
                </a:lnTo>
                <a:lnTo>
                  <a:pt x="481337" y="314847"/>
                </a:lnTo>
                <a:lnTo>
                  <a:pt x="487395" y="305766"/>
                </a:lnTo>
                <a:lnTo>
                  <a:pt x="493440" y="281547"/>
                </a:lnTo>
                <a:lnTo>
                  <a:pt x="499498" y="269431"/>
                </a:lnTo>
                <a:lnTo>
                  <a:pt x="505555" y="245212"/>
                </a:lnTo>
                <a:lnTo>
                  <a:pt x="505555" y="233109"/>
                </a:lnTo>
                <a:lnTo>
                  <a:pt x="508578" y="221006"/>
                </a:lnTo>
                <a:lnTo>
                  <a:pt x="508578" y="208890"/>
                </a:lnTo>
                <a:lnTo>
                  <a:pt x="511613" y="196787"/>
                </a:lnTo>
                <a:lnTo>
                  <a:pt x="51161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069551" y="6172147"/>
            <a:ext cx="511809" cy="511809"/>
          </a:xfrm>
          <a:custGeom>
            <a:avLst/>
            <a:gdLst/>
            <a:ahLst/>
            <a:cxnLst/>
            <a:rect l="l" t="t" r="r" b="b"/>
            <a:pathLst>
              <a:path w="511809" h="511809">
                <a:moveTo>
                  <a:pt x="254290" y="511624"/>
                </a:moveTo>
                <a:lnTo>
                  <a:pt x="239152" y="505570"/>
                </a:lnTo>
                <a:lnTo>
                  <a:pt x="227049" y="496488"/>
                </a:lnTo>
                <a:lnTo>
                  <a:pt x="211911" y="490433"/>
                </a:lnTo>
                <a:lnTo>
                  <a:pt x="196773" y="484379"/>
                </a:lnTo>
                <a:lnTo>
                  <a:pt x="184658" y="475297"/>
                </a:lnTo>
                <a:lnTo>
                  <a:pt x="172555" y="469241"/>
                </a:lnTo>
                <a:lnTo>
                  <a:pt x="160439" y="460160"/>
                </a:lnTo>
                <a:lnTo>
                  <a:pt x="148336" y="454105"/>
                </a:lnTo>
                <a:lnTo>
                  <a:pt x="136221" y="445022"/>
                </a:lnTo>
                <a:lnTo>
                  <a:pt x="124118" y="435941"/>
                </a:lnTo>
                <a:lnTo>
                  <a:pt x="115036" y="429886"/>
                </a:lnTo>
                <a:lnTo>
                  <a:pt x="102927" y="420805"/>
                </a:lnTo>
                <a:lnTo>
                  <a:pt x="93845" y="411723"/>
                </a:lnTo>
                <a:lnTo>
                  <a:pt x="84764" y="402640"/>
                </a:lnTo>
                <a:lnTo>
                  <a:pt x="75681" y="390526"/>
                </a:lnTo>
                <a:lnTo>
                  <a:pt x="66599" y="381446"/>
                </a:lnTo>
                <a:lnTo>
                  <a:pt x="60545" y="372365"/>
                </a:lnTo>
                <a:lnTo>
                  <a:pt x="51464" y="360262"/>
                </a:lnTo>
                <a:lnTo>
                  <a:pt x="45408" y="351182"/>
                </a:lnTo>
                <a:lnTo>
                  <a:pt x="39354" y="339066"/>
                </a:lnTo>
                <a:lnTo>
                  <a:pt x="33299" y="329985"/>
                </a:lnTo>
                <a:lnTo>
                  <a:pt x="27245" y="317869"/>
                </a:lnTo>
                <a:lnTo>
                  <a:pt x="21190" y="305766"/>
                </a:lnTo>
                <a:lnTo>
                  <a:pt x="18163" y="293650"/>
                </a:lnTo>
                <a:lnTo>
                  <a:pt x="12108" y="281547"/>
                </a:lnTo>
                <a:lnTo>
                  <a:pt x="9082" y="266409"/>
                </a:lnTo>
                <a:lnTo>
                  <a:pt x="6054" y="254306"/>
                </a:lnTo>
                <a:lnTo>
                  <a:pt x="3027" y="242190"/>
                </a:lnTo>
                <a:lnTo>
                  <a:pt x="3027" y="227051"/>
                </a:lnTo>
                <a:lnTo>
                  <a:pt x="0" y="211913"/>
                </a:lnTo>
                <a:lnTo>
                  <a:pt x="0" y="199810"/>
                </a:lnTo>
                <a:lnTo>
                  <a:pt x="0" y="181648"/>
                </a:lnTo>
                <a:lnTo>
                  <a:pt x="0" y="0"/>
                </a:lnTo>
                <a:lnTo>
                  <a:pt x="511613" y="0"/>
                </a:lnTo>
                <a:lnTo>
                  <a:pt x="511613" y="181648"/>
                </a:lnTo>
                <a:lnTo>
                  <a:pt x="511613" y="196787"/>
                </a:lnTo>
                <a:lnTo>
                  <a:pt x="508578" y="208890"/>
                </a:lnTo>
                <a:lnTo>
                  <a:pt x="508578" y="221006"/>
                </a:lnTo>
                <a:lnTo>
                  <a:pt x="505555" y="233109"/>
                </a:lnTo>
                <a:lnTo>
                  <a:pt x="505555" y="245212"/>
                </a:lnTo>
                <a:lnTo>
                  <a:pt x="502533" y="257328"/>
                </a:lnTo>
                <a:lnTo>
                  <a:pt x="499498" y="269431"/>
                </a:lnTo>
                <a:lnTo>
                  <a:pt x="493440" y="281547"/>
                </a:lnTo>
                <a:lnTo>
                  <a:pt x="490417" y="293650"/>
                </a:lnTo>
                <a:lnTo>
                  <a:pt x="487395" y="305766"/>
                </a:lnTo>
                <a:lnTo>
                  <a:pt x="481337" y="314847"/>
                </a:lnTo>
                <a:lnTo>
                  <a:pt x="475279" y="326963"/>
                </a:lnTo>
                <a:lnTo>
                  <a:pt x="469221" y="339066"/>
                </a:lnTo>
                <a:lnTo>
                  <a:pt x="463176" y="351182"/>
                </a:lnTo>
                <a:lnTo>
                  <a:pt x="454096" y="360262"/>
                </a:lnTo>
                <a:lnTo>
                  <a:pt x="448038" y="372365"/>
                </a:lnTo>
                <a:lnTo>
                  <a:pt x="438958" y="381446"/>
                </a:lnTo>
                <a:lnTo>
                  <a:pt x="429877" y="390526"/>
                </a:lnTo>
                <a:lnTo>
                  <a:pt x="420784" y="402640"/>
                </a:lnTo>
                <a:lnTo>
                  <a:pt x="411704" y="411723"/>
                </a:lnTo>
                <a:lnTo>
                  <a:pt x="399601" y="420805"/>
                </a:lnTo>
                <a:lnTo>
                  <a:pt x="390521" y="429886"/>
                </a:lnTo>
                <a:lnTo>
                  <a:pt x="378405" y="438968"/>
                </a:lnTo>
                <a:lnTo>
                  <a:pt x="366302" y="448050"/>
                </a:lnTo>
                <a:lnTo>
                  <a:pt x="354187" y="457132"/>
                </a:lnTo>
                <a:lnTo>
                  <a:pt x="342084" y="466214"/>
                </a:lnTo>
                <a:lnTo>
                  <a:pt x="329968" y="472269"/>
                </a:lnTo>
                <a:lnTo>
                  <a:pt x="314830" y="481351"/>
                </a:lnTo>
                <a:lnTo>
                  <a:pt x="299705" y="490433"/>
                </a:lnTo>
                <a:lnTo>
                  <a:pt x="284567" y="496488"/>
                </a:lnTo>
                <a:lnTo>
                  <a:pt x="269429" y="505570"/>
                </a:lnTo>
                <a:lnTo>
                  <a:pt x="254290" y="511624"/>
                </a:lnTo>
                <a:close/>
              </a:path>
            </a:pathLst>
          </a:custGeom>
          <a:ln w="3175">
            <a:solidFill>
              <a:srgbClr val="FF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124041" y="6535432"/>
            <a:ext cx="396875" cy="148590"/>
          </a:xfrm>
          <a:custGeom>
            <a:avLst/>
            <a:gdLst/>
            <a:ahLst/>
            <a:cxnLst/>
            <a:rect l="l" t="t" r="r" b="b"/>
            <a:pathLst>
              <a:path w="396875" h="148590">
                <a:moveTo>
                  <a:pt x="0" y="0"/>
                </a:moveTo>
                <a:lnTo>
                  <a:pt x="396570" y="0"/>
                </a:lnTo>
                <a:lnTo>
                  <a:pt x="372352" y="30273"/>
                </a:lnTo>
                <a:lnTo>
                  <a:pt x="323915" y="72655"/>
                </a:lnTo>
                <a:lnTo>
                  <a:pt x="284558" y="102928"/>
                </a:lnTo>
                <a:lnTo>
                  <a:pt x="199800" y="148339"/>
                </a:lnTo>
                <a:lnTo>
                  <a:pt x="115042" y="105956"/>
                </a:lnTo>
                <a:lnTo>
                  <a:pt x="69627" y="72655"/>
                </a:lnTo>
                <a:lnTo>
                  <a:pt x="30273" y="36328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FF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124041" y="6535432"/>
            <a:ext cx="396875" cy="148590"/>
          </a:xfrm>
          <a:custGeom>
            <a:avLst/>
            <a:gdLst/>
            <a:ahLst/>
            <a:cxnLst/>
            <a:rect l="l" t="t" r="r" b="b"/>
            <a:pathLst>
              <a:path w="396875" h="148590">
                <a:moveTo>
                  <a:pt x="396570" y="0"/>
                </a:moveTo>
                <a:lnTo>
                  <a:pt x="0" y="0"/>
                </a:lnTo>
                <a:lnTo>
                  <a:pt x="30273" y="36328"/>
                </a:lnTo>
                <a:lnTo>
                  <a:pt x="69627" y="72655"/>
                </a:lnTo>
                <a:lnTo>
                  <a:pt x="115042" y="105956"/>
                </a:lnTo>
                <a:lnTo>
                  <a:pt x="199800" y="148339"/>
                </a:lnTo>
                <a:lnTo>
                  <a:pt x="284558" y="102928"/>
                </a:lnTo>
                <a:lnTo>
                  <a:pt x="323915" y="72655"/>
                </a:lnTo>
                <a:lnTo>
                  <a:pt x="372352" y="30273"/>
                </a:lnTo>
                <a:lnTo>
                  <a:pt x="396570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069551" y="6244804"/>
            <a:ext cx="511809" cy="145415"/>
          </a:xfrm>
          <a:custGeom>
            <a:avLst/>
            <a:gdLst/>
            <a:ahLst/>
            <a:cxnLst/>
            <a:rect l="l" t="t" r="r" b="b"/>
            <a:pathLst>
              <a:path w="511809" h="145414">
                <a:moveTo>
                  <a:pt x="0" y="145314"/>
                </a:moveTo>
                <a:lnTo>
                  <a:pt x="511610" y="145314"/>
                </a:lnTo>
                <a:lnTo>
                  <a:pt x="511610" y="0"/>
                </a:lnTo>
                <a:lnTo>
                  <a:pt x="0" y="0"/>
                </a:lnTo>
                <a:lnTo>
                  <a:pt x="0" y="145314"/>
                </a:lnTo>
                <a:close/>
              </a:path>
            </a:pathLst>
          </a:custGeom>
          <a:ln w="3175">
            <a:solidFill>
              <a:srgbClr val="FF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069551" y="6244804"/>
            <a:ext cx="511809" cy="145415"/>
          </a:xfrm>
          <a:custGeom>
            <a:avLst/>
            <a:gdLst/>
            <a:ahLst/>
            <a:cxnLst/>
            <a:rect l="l" t="t" r="r" b="b"/>
            <a:pathLst>
              <a:path w="511809" h="145414">
                <a:moveTo>
                  <a:pt x="0" y="145314"/>
                </a:moveTo>
                <a:lnTo>
                  <a:pt x="511610" y="145314"/>
                </a:lnTo>
                <a:lnTo>
                  <a:pt x="511610" y="0"/>
                </a:lnTo>
                <a:lnTo>
                  <a:pt x="0" y="0"/>
                </a:lnTo>
                <a:lnTo>
                  <a:pt x="0" y="145314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063496" y="6166101"/>
            <a:ext cx="9525" cy="187960"/>
          </a:xfrm>
          <a:custGeom>
            <a:avLst/>
            <a:gdLst/>
            <a:ahLst/>
            <a:cxnLst/>
            <a:rect l="l" t="t" r="r" b="b"/>
            <a:pathLst>
              <a:path w="9525" h="187960">
                <a:moveTo>
                  <a:pt x="6054" y="0"/>
                </a:moveTo>
                <a:lnTo>
                  <a:pt x="0" y="6045"/>
                </a:lnTo>
                <a:lnTo>
                  <a:pt x="0" y="187694"/>
                </a:lnTo>
                <a:lnTo>
                  <a:pt x="9081" y="187694"/>
                </a:lnTo>
                <a:lnTo>
                  <a:pt x="9081" y="9080"/>
                </a:lnTo>
                <a:lnTo>
                  <a:pt x="6054" y="9080"/>
                </a:lnTo>
                <a:lnTo>
                  <a:pt x="6054" y="0"/>
                </a:lnTo>
                <a:close/>
              </a:path>
              <a:path w="9525" h="187960">
                <a:moveTo>
                  <a:pt x="9081" y="6045"/>
                </a:moveTo>
                <a:lnTo>
                  <a:pt x="6054" y="9080"/>
                </a:lnTo>
                <a:lnTo>
                  <a:pt x="9081" y="9080"/>
                </a:lnTo>
                <a:lnTo>
                  <a:pt x="9081" y="6045"/>
                </a:lnTo>
                <a:close/>
              </a:path>
              <a:path w="9525" h="187960">
                <a:moveTo>
                  <a:pt x="6054" y="0"/>
                </a:moveTo>
                <a:lnTo>
                  <a:pt x="0" y="0"/>
                </a:lnTo>
                <a:lnTo>
                  <a:pt x="0" y="6045"/>
                </a:lnTo>
                <a:lnTo>
                  <a:pt x="6054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069550" y="6166102"/>
            <a:ext cx="514984" cy="9525"/>
          </a:xfrm>
          <a:custGeom>
            <a:avLst/>
            <a:gdLst/>
            <a:ahLst/>
            <a:cxnLst/>
            <a:rect l="l" t="t" r="r" b="b"/>
            <a:pathLst>
              <a:path w="514984" h="9525">
                <a:moveTo>
                  <a:pt x="511613" y="0"/>
                </a:moveTo>
                <a:lnTo>
                  <a:pt x="0" y="0"/>
                </a:lnTo>
                <a:lnTo>
                  <a:pt x="0" y="9080"/>
                </a:lnTo>
                <a:lnTo>
                  <a:pt x="511613" y="9080"/>
                </a:lnTo>
                <a:lnTo>
                  <a:pt x="505555" y="6045"/>
                </a:lnTo>
                <a:lnTo>
                  <a:pt x="514636" y="6045"/>
                </a:lnTo>
                <a:lnTo>
                  <a:pt x="511613" y="0"/>
                </a:lnTo>
                <a:close/>
              </a:path>
              <a:path w="514984" h="9525">
                <a:moveTo>
                  <a:pt x="514636" y="0"/>
                </a:moveTo>
                <a:lnTo>
                  <a:pt x="511613" y="0"/>
                </a:lnTo>
                <a:lnTo>
                  <a:pt x="514636" y="6045"/>
                </a:lnTo>
                <a:lnTo>
                  <a:pt x="514636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579646" y="6172147"/>
            <a:ext cx="0" cy="184785"/>
          </a:xfrm>
          <a:custGeom>
            <a:avLst/>
            <a:gdLst/>
            <a:ahLst/>
            <a:cxnLst/>
            <a:rect l="l" t="t" r="r" b="b"/>
            <a:pathLst>
              <a:path h="184785">
                <a:moveTo>
                  <a:pt x="0" y="0"/>
                </a:moveTo>
                <a:lnTo>
                  <a:pt x="0" y="184671"/>
                </a:lnTo>
              </a:path>
            </a:pathLst>
          </a:custGeom>
          <a:ln w="908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063496" y="6353796"/>
            <a:ext cx="263525" cy="333375"/>
          </a:xfrm>
          <a:custGeom>
            <a:avLst/>
            <a:gdLst/>
            <a:ahLst/>
            <a:cxnLst/>
            <a:rect l="l" t="t" r="r" b="b"/>
            <a:pathLst>
              <a:path w="263525" h="333375">
                <a:moveTo>
                  <a:pt x="9081" y="0"/>
                </a:moveTo>
                <a:lnTo>
                  <a:pt x="0" y="0"/>
                </a:lnTo>
                <a:lnTo>
                  <a:pt x="3027" y="18161"/>
                </a:lnTo>
                <a:lnTo>
                  <a:pt x="3027" y="45402"/>
                </a:lnTo>
                <a:lnTo>
                  <a:pt x="6054" y="60541"/>
                </a:lnTo>
                <a:lnTo>
                  <a:pt x="9081" y="72657"/>
                </a:lnTo>
                <a:lnTo>
                  <a:pt x="12109" y="87782"/>
                </a:lnTo>
                <a:lnTo>
                  <a:pt x="18163" y="112001"/>
                </a:lnTo>
                <a:lnTo>
                  <a:pt x="30272" y="136220"/>
                </a:lnTo>
                <a:lnTo>
                  <a:pt x="33300" y="148336"/>
                </a:lnTo>
                <a:lnTo>
                  <a:pt x="39354" y="160439"/>
                </a:lnTo>
                <a:lnTo>
                  <a:pt x="48436" y="169533"/>
                </a:lnTo>
                <a:lnTo>
                  <a:pt x="54490" y="181636"/>
                </a:lnTo>
                <a:lnTo>
                  <a:pt x="60544" y="190716"/>
                </a:lnTo>
                <a:lnTo>
                  <a:pt x="69627" y="202832"/>
                </a:lnTo>
                <a:lnTo>
                  <a:pt x="105954" y="239156"/>
                </a:lnTo>
                <a:lnTo>
                  <a:pt x="118063" y="248237"/>
                </a:lnTo>
                <a:lnTo>
                  <a:pt x="127150" y="257319"/>
                </a:lnTo>
                <a:lnTo>
                  <a:pt x="151368" y="275483"/>
                </a:lnTo>
                <a:lnTo>
                  <a:pt x="163471" y="281538"/>
                </a:lnTo>
                <a:lnTo>
                  <a:pt x="175587" y="290620"/>
                </a:lnTo>
                <a:lnTo>
                  <a:pt x="187689" y="296674"/>
                </a:lnTo>
                <a:lnTo>
                  <a:pt x="202828" y="305757"/>
                </a:lnTo>
                <a:lnTo>
                  <a:pt x="214930" y="311811"/>
                </a:lnTo>
                <a:lnTo>
                  <a:pt x="230069" y="317866"/>
                </a:lnTo>
                <a:lnTo>
                  <a:pt x="245207" y="326948"/>
                </a:lnTo>
                <a:lnTo>
                  <a:pt x="260345" y="333003"/>
                </a:lnTo>
                <a:lnTo>
                  <a:pt x="263367" y="326948"/>
                </a:lnTo>
                <a:lnTo>
                  <a:pt x="233104" y="314839"/>
                </a:lnTo>
                <a:lnTo>
                  <a:pt x="220988" y="305757"/>
                </a:lnTo>
                <a:lnTo>
                  <a:pt x="205850" y="299702"/>
                </a:lnTo>
                <a:lnTo>
                  <a:pt x="193747" y="293648"/>
                </a:lnTo>
                <a:lnTo>
                  <a:pt x="181632" y="284565"/>
                </a:lnTo>
                <a:lnTo>
                  <a:pt x="169529" y="278511"/>
                </a:lnTo>
                <a:lnTo>
                  <a:pt x="145310" y="260347"/>
                </a:lnTo>
                <a:lnTo>
                  <a:pt x="133195" y="254292"/>
                </a:lnTo>
                <a:lnTo>
                  <a:pt x="124118" y="245210"/>
                </a:lnTo>
                <a:lnTo>
                  <a:pt x="112009" y="236128"/>
                </a:lnTo>
                <a:lnTo>
                  <a:pt x="84763" y="208877"/>
                </a:lnTo>
                <a:lnTo>
                  <a:pt x="75681" y="196774"/>
                </a:lnTo>
                <a:lnTo>
                  <a:pt x="69627" y="187694"/>
                </a:lnTo>
                <a:lnTo>
                  <a:pt x="60544" y="178613"/>
                </a:lnTo>
                <a:lnTo>
                  <a:pt x="54490" y="166497"/>
                </a:lnTo>
                <a:lnTo>
                  <a:pt x="48436" y="157417"/>
                </a:lnTo>
                <a:lnTo>
                  <a:pt x="30272" y="121095"/>
                </a:lnTo>
                <a:lnTo>
                  <a:pt x="27244" y="112001"/>
                </a:lnTo>
                <a:lnTo>
                  <a:pt x="24218" y="96876"/>
                </a:lnTo>
                <a:lnTo>
                  <a:pt x="18163" y="84760"/>
                </a:lnTo>
                <a:lnTo>
                  <a:pt x="15136" y="72657"/>
                </a:lnTo>
                <a:lnTo>
                  <a:pt x="15136" y="57518"/>
                </a:lnTo>
                <a:lnTo>
                  <a:pt x="12109" y="45402"/>
                </a:lnTo>
                <a:lnTo>
                  <a:pt x="12109" y="30264"/>
                </a:lnTo>
                <a:lnTo>
                  <a:pt x="9081" y="18161"/>
                </a:lnTo>
                <a:lnTo>
                  <a:pt x="9081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323841" y="6353796"/>
            <a:ext cx="260350" cy="333375"/>
          </a:xfrm>
          <a:custGeom>
            <a:avLst/>
            <a:gdLst/>
            <a:ahLst/>
            <a:cxnLst/>
            <a:rect l="l" t="t" r="r" b="b"/>
            <a:pathLst>
              <a:path w="260350" h="333375">
                <a:moveTo>
                  <a:pt x="260345" y="0"/>
                </a:moveTo>
                <a:lnTo>
                  <a:pt x="251265" y="0"/>
                </a:lnTo>
                <a:lnTo>
                  <a:pt x="251265" y="39357"/>
                </a:lnTo>
                <a:lnTo>
                  <a:pt x="233104" y="112001"/>
                </a:lnTo>
                <a:lnTo>
                  <a:pt x="227046" y="121095"/>
                </a:lnTo>
                <a:lnTo>
                  <a:pt x="224024" y="133198"/>
                </a:lnTo>
                <a:lnTo>
                  <a:pt x="217966" y="145314"/>
                </a:lnTo>
                <a:lnTo>
                  <a:pt x="211908" y="154394"/>
                </a:lnTo>
                <a:lnTo>
                  <a:pt x="202828" y="166497"/>
                </a:lnTo>
                <a:lnTo>
                  <a:pt x="196770" y="175578"/>
                </a:lnTo>
                <a:lnTo>
                  <a:pt x="190712" y="187694"/>
                </a:lnTo>
                <a:lnTo>
                  <a:pt x="181632" y="196774"/>
                </a:lnTo>
                <a:lnTo>
                  <a:pt x="172551" y="208877"/>
                </a:lnTo>
                <a:lnTo>
                  <a:pt x="145310" y="236128"/>
                </a:lnTo>
                <a:lnTo>
                  <a:pt x="121092" y="254292"/>
                </a:lnTo>
                <a:lnTo>
                  <a:pt x="112012" y="263373"/>
                </a:lnTo>
                <a:lnTo>
                  <a:pt x="96873" y="272456"/>
                </a:lnTo>
                <a:lnTo>
                  <a:pt x="84758" y="281538"/>
                </a:lnTo>
                <a:lnTo>
                  <a:pt x="72655" y="287592"/>
                </a:lnTo>
                <a:lnTo>
                  <a:pt x="57517" y="296674"/>
                </a:lnTo>
                <a:lnTo>
                  <a:pt x="45414" y="305757"/>
                </a:lnTo>
                <a:lnTo>
                  <a:pt x="15138" y="317866"/>
                </a:lnTo>
                <a:lnTo>
                  <a:pt x="0" y="326948"/>
                </a:lnTo>
                <a:lnTo>
                  <a:pt x="3022" y="333003"/>
                </a:lnTo>
                <a:lnTo>
                  <a:pt x="18160" y="326948"/>
                </a:lnTo>
                <a:lnTo>
                  <a:pt x="33298" y="317866"/>
                </a:lnTo>
                <a:lnTo>
                  <a:pt x="48436" y="311811"/>
                </a:lnTo>
                <a:lnTo>
                  <a:pt x="63575" y="302730"/>
                </a:lnTo>
                <a:lnTo>
                  <a:pt x="75677" y="293648"/>
                </a:lnTo>
                <a:lnTo>
                  <a:pt x="90816" y="284565"/>
                </a:lnTo>
                <a:lnTo>
                  <a:pt x="102931" y="278511"/>
                </a:lnTo>
                <a:lnTo>
                  <a:pt x="139253" y="251265"/>
                </a:lnTo>
                <a:lnTo>
                  <a:pt x="148333" y="242182"/>
                </a:lnTo>
                <a:lnTo>
                  <a:pt x="160448" y="233100"/>
                </a:lnTo>
                <a:lnTo>
                  <a:pt x="169529" y="220991"/>
                </a:lnTo>
                <a:lnTo>
                  <a:pt x="187689" y="202832"/>
                </a:lnTo>
                <a:lnTo>
                  <a:pt x="196770" y="190716"/>
                </a:lnTo>
                <a:lnTo>
                  <a:pt x="202828" y="181636"/>
                </a:lnTo>
                <a:lnTo>
                  <a:pt x="211908" y="169533"/>
                </a:lnTo>
                <a:lnTo>
                  <a:pt x="217966" y="157417"/>
                </a:lnTo>
                <a:lnTo>
                  <a:pt x="224024" y="148336"/>
                </a:lnTo>
                <a:lnTo>
                  <a:pt x="236126" y="124117"/>
                </a:lnTo>
                <a:lnTo>
                  <a:pt x="239149" y="112001"/>
                </a:lnTo>
                <a:lnTo>
                  <a:pt x="245207" y="99898"/>
                </a:lnTo>
                <a:lnTo>
                  <a:pt x="248242" y="87782"/>
                </a:lnTo>
                <a:lnTo>
                  <a:pt x="251265" y="78702"/>
                </a:lnTo>
                <a:lnTo>
                  <a:pt x="254287" y="63563"/>
                </a:lnTo>
                <a:lnTo>
                  <a:pt x="257322" y="51460"/>
                </a:lnTo>
                <a:lnTo>
                  <a:pt x="257322" y="39357"/>
                </a:lnTo>
                <a:lnTo>
                  <a:pt x="260345" y="27241"/>
                </a:lnTo>
                <a:lnTo>
                  <a:pt x="260345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069551" y="6244810"/>
            <a:ext cx="511809" cy="0"/>
          </a:xfrm>
          <a:custGeom>
            <a:avLst/>
            <a:gdLst/>
            <a:ahLst/>
            <a:cxnLst/>
            <a:rect l="l" t="t" r="r" b="b"/>
            <a:pathLst>
              <a:path w="511809">
                <a:moveTo>
                  <a:pt x="0" y="0"/>
                </a:moveTo>
                <a:lnTo>
                  <a:pt x="511613" y="0"/>
                </a:lnTo>
              </a:path>
            </a:pathLst>
          </a:custGeom>
          <a:ln w="6057">
            <a:solidFill>
              <a:srgbClr val="FF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124041" y="6536949"/>
            <a:ext cx="396875" cy="0"/>
          </a:xfrm>
          <a:custGeom>
            <a:avLst/>
            <a:gdLst/>
            <a:ahLst/>
            <a:cxnLst/>
            <a:rect l="l" t="t" r="r" b="b"/>
            <a:pathLst>
              <a:path w="396875">
                <a:moveTo>
                  <a:pt x="0" y="0"/>
                </a:moveTo>
                <a:lnTo>
                  <a:pt x="396570" y="0"/>
                </a:lnTo>
              </a:path>
            </a:pathLst>
          </a:custGeom>
          <a:ln w="9080">
            <a:solidFill>
              <a:srgbClr val="FF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063496" y="6166103"/>
            <a:ext cx="277367" cy="2865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6524625" y="5969304"/>
            <a:ext cx="3932554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2400" spc="-5" dirty="0">
                <a:latin typeface="Comic Sans MS"/>
                <a:cs typeface="Comic Sans MS"/>
              </a:rPr>
              <a:t>2003 „Vysaď </a:t>
            </a:r>
            <a:r>
              <a:rPr sz="2400" dirty="0">
                <a:latin typeface="Comic Sans MS"/>
                <a:cs typeface="Comic Sans MS"/>
              </a:rPr>
              <a:t>si </a:t>
            </a:r>
            <a:r>
              <a:rPr sz="2400" spc="-5" dirty="0">
                <a:latin typeface="Comic Sans MS"/>
                <a:cs typeface="Comic Sans MS"/>
              </a:rPr>
              <a:t>svůj</a:t>
            </a:r>
            <a:r>
              <a:rPr sz="2400" spc="-80" dirty="0">
                <a:latin typeface="Comic Sans MS"/>
                <a:cs typeface="Comic Sans MS"/>
              </a:rPr>
              <a:t> </a:t>
            </a:r>
            <a:r>
              <a:rPr sz="2400" spc="-10" dirty="0">
                <a:latin typeface="Comic Sans MS"/>
                <a:cs typeface="Comic Sans MS"/>
              </a:rPr>
              <a:t>strom“</a:t>
            </a:r>
            <a:endParaRPr sz="2400">
              <a:latin typeface="Comic Sans MS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9691596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2400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980999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079752" y="397509"/>
            <a:ext cx="8030845" cy="6362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445" algn="ctr">
              <a:spcBef>
                <a:spcPts val="105"/>
              </a:spcBef>
            </a:pPr>
            <a:r>
              <a:rPr sz="2000" b="1" dirty="0">
                <a:latin typeface="Comic Sans MS"/>
                <a:cs typeface="Comic Sans MS"/>
              </a:rPr>
              <a:t>PARK POD</a:t>
            </a:r>
            <a:r>
              <a:rPr sz="2000" b="1" spc="-50" dirty="0">
                <a:latin typeface="Comic Sans MS"/>
                <a:cs typeface="Comic Sans MS"/>
              </a:rPr>
              <a:t> </a:t>
            </a:r>
            <a:r>
              <a:rPr sz="2000" b="1" dirty="0">
                <a:latin typeface="Comic Sans MS"/>
                <a:cs typeface="Comic Sans MS"/>
              </a:rPr>
              <a:t>PLACHTAMI</a:t>
            </a:r>
            <a:endParaRPr sz="2000">
              <a:latin typeface="Comic Sans MS"/>
              <a:cs typeface="Comic Sans MS"/>
            </a:endParaRPr>
          </a:p>
          <a:p>
            <a:pPr algn="ctr">
              <a:lnSpc>
                <a:spcPct val="100000"/>
              </a:lnSpc>
            </a:pPr>
            <a:r>
              <a:rPr sz="2000" b="1" dirty="0">
                <a:latin typeface="Comic Sans MS"/>
                <a:cs typeface="Comic Sans MS"/>
              </a:rPr>
              <a:t>s </a:t>
            </a:r>
            <a:r>
              <a:rPr sz="2000" b="1" spc="-5" dirty="0">
                <a:latin typeface="Comic Sans MS"/>
                <a:cs typeface="Comic Sans MS"/>
              </a:rPr>
              <a:t>retenční nádrží </a:t>
            </a:r>
            <a:r>
              <a:rPr sz="2000" b="1" dirty="0">
                <a:latin typeface="Comic Sans MS"/>
                <a:cs typeface="Comic Sans MS"/>
              </a:rPr>
              <a:t>na </a:t>
            </a:r>
            <a:r>
              <a:rPr sz="2000" b="1" spc="-5" dirty="0">
                <a:latin typeface="Comic Sans MS"/>
                <a:cs typeface="Comic Sans MS"/>
              </a:rPr>
              <a:t>dešťovou vodu </a:t>
            </a:r>
            <a:r>
              <a:rPr sz="2000" b="1" dirty="0">
                <a:latin typeface="Comic Sans MS"/>
                <a:cs typeface="Comic Sans MS"/>
              </a:rPr>
              <a:t>ze střech 4 </a:t>
            </a:r>
            <a:r>
              <a:rPr sz="2000" b="1" spc="-5" dirty="0">
                <a:latin typeface="Comic Sans MS"/>
                <a:cs typeface="Comic Sans MS"/>
              </a:rPr>
              <a:t>panelových</a:t>
            </a:r>
            <a:r>
              <a:rPr sz="2000" b="1" spc="-114" dirty="0">
                <a:latin typeface="Comic Sans MS"/>
                <a:cs typeface="Comic Sans MS"/>
              </a:rPr>
              <a:t> </a:t>
            </a:r>
            <a:r>
              <a:rPr sz="2000" b="1" spc="-5" dirty="0">
                <a:latin typeface="Comic Sans MS"/>
                <a:cs typeface="Comic Sans MS"/>
              </a:rPr>
              <a:t>domů</a:t>
            </a:r>
            <a:endParaRPr sz="2000">
              <a:latin typeface="Comic Sans MS"/>
              <a:cs typeface="Comic Sans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918716" y="1126235"/>
            <a:ext cx="4502227" cy="547268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426709" y="1341119"/>
            <a:ext cx="4241291" cy="45354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190390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240780" y="3418332"/>
            <a:ext cx="4427219" cy="343966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524000" y="0"/>
            <a:ext cx="4500372" cy="33756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240780" y="0"/>
            <a:ext cx="4427219" cy="332079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524000" y="3482339"/>
            <a:ext cx="4500372" cy="337565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46275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" y="223969"/>
            <a:ext cx="2295525" cy="1990725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              Národní akční plán adaptace na změnu klimatu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cs-CZ" dirty="0"/>
              <a:t>1. Dlouhodobé sucho</a:t>
            </a:r>
          </a:p>
          <a:p>
            <a:r>
              <a:rPr lang="cs-CZ" dirty="0"/>
              <a:t>2. Povodně a přívalové povodně</a:t>
            </a:r>
          </a:p>
          <a:p>
            <a:r>
              <a:rPr lang="cs-CZ" dirty="0"/>
              <a:t>3. Zvyšování teplot</a:t>
            </a:r>
          </a:p>
          <a:p>
            <a:r>
              <a:rPr lang="cs-CZ" dirty="0"/>
              <a:t>4. Extrémní meteorologické jevy</a:t>
            </a:r>
          </a:p>
          <a:p>
            <a:pPr lvl="1"/>
            <a:r>
              <a:rPr lang="cs-CZ" dirty="0"/>
              <a:t>A. Vydatné srážky</a:t>
            </a:r>
          </a:p>
          <a:p>
            <a:pPr lvl="1"/>
            <a:r>
              <a:rPr lang="cs-CZ" dirty="0"/>
              <a:t>B. Extrémně vysoké teploty (vlny veder)</a:t>
            </a:r>
          </a:p>
          <a:p>
            <a:pPr lvl="1"/>
            <a:r>
              <a:rPr lang="cs-CZ" dirty="0"/>
              <a:t>C. Extrémní vítr</a:t>
            </a:r>
          </a:p>
          <a:p>
            <a:r>
              <a:rPr lang="cs-CZ" dirty="0"/>
              <a:t>5. Přírodní požáry</a:t>
            </a:r>
          </a:p>
          <a:p>
            <a:endParaRPr lang="cs-CZ" dirty="0"/>
          </a:p>
        </p:txBody>
      </p:sp>
      <p:sp>
        <p:nvSpPr>
          <p:cNvPr id="6" name="AutoShape 2" descr="SouvisejÃ­cÃ­ obrÃ¡ze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7" name="AutoShape 4" descr="SouvisejÃ­cÃ­ obrÃ¡ze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8" name="AutoShape 6" descr="SouvisejÃ­cÃ­ obrÃ¡zek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29746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85545" y="477012"/>
            <a:ext cx="4105655" cy="547268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384036" y="260604"/>
            <a:ext cx="3957827" cy="298246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384036" y="3500628"/>
            <a:ext cx="4030979" cy="302361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7752080" y="3160267"/>
            <a:ext cx="720725" cy="391160"/>
          </a:xfrm>
          <a:prstGeom prst="rect">
            <a:avLst/>
          </a:prstGeom>
        </p:spPr>
        <p:txBody>
          <a:bodyPr vert="horz" wrap="square" lIns="0" tIns="12700" rIns="0" bIns="0" rtlCol="0" anchor="ctr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/>
              <a:t>2012</a:t>
            </a:r>
            <a:endParaRPr sz="2400"/>
          </a:p>
        </p:txBody>
      </p:sp>
      <p:sp>
        <p:nvSpPr>
          <p:cNvPr id="6" name="object 6"/>
          <p:cNvSpPr txBox="1"/>
          <p:nvPr/>
        </p:nvSpPr>
        <p:spPr>
          <a:xfrm>
            <a:off x="1700885" y="6328054"/>
            <a:ext cx="249936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2400" spc="-5" dirty="0">
                <a:latin typeface="Comic Sans MS"/>
                <a:cs typeface="Comic Sans MS"/>
              </a:rPr>
              <a:t>Je zkolaudováno</a:t>
            </a:r>
            <a:r>
              <a:rPr sz="2400" spc="-70" dirty="0">
                <a:latin typeface="Comic Sans MS"/>
                <a:cs typeface="Comic Sans MS"/>
              </a:rPr>
              <a:t> </a:t>
            </a:r>
            <a:r>
              <a:rPr sz="2400" dirty="0">
                <a:latin typeface="Comic Sans MS"/>
                <a:cs typeface="Comic Sans MS"/>
              </a:rPr>
              <a:t>!</a:t>
            </a:r>
            <a:endParaRPr sz="2400">
              <a:latin typeface="Comic Sans MS"/>
              <a:cs typeface="Comic Sans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809013" y="6328054"/>
            <a:ext cx="103695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2400" dirty="0">
                <a:latin typeface="Comic Sans MS"/>
                <a:cs typeface="Comic Sans MS"/>
              </a:rPr>
              <a:t>Co</a:t>
            </a:r>
            <a:r>
              <a:rPr sz="2400" spc="-95" dirty="0">
                <a:latin typeface="Comic Sans MS"/>
                <a:cs typeface="Comic Sans MS"/>
              </a:rPr>
              <a:t> </a:t>
            </a:r>
            <a:r>
              <a:rPr sz="2400" spc="-5" dirty="0">
                <a:latin typeface="Comic Sans MS"/>
                <a:cs typeface="Comic Sans MS"/>
              </a:rPr>
              <a:t>dál?</a:t>
            </a:r>
            <a:endParaRPr sz="2400">
              <a:latin typeface="Comic Sans MS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17121238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24000" y="0"/>
            <a:ext cx="9144000" cy="67436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694957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Děkuji za pozornost!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           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Ing. Jana </a:t>
            </a:r>
            <a:r>
              <a:rPr lang="cs-CZ" dirty="0" err="1" smtClean="0"/>
              <a:t>Krutáková</a:t>
            </a:r>
            <a:endParaRPr lang="cs-CZ" dirty="0" smtClean="0"/>
          </a:p>
          <a:p>
            <a:pPr marL="0" indent="0">
              <a:buNone/>
            </a:pPr>
            <a:r>
              <a:rPr lang="cs-CZ" sz="1800" dirty="0" smtClean="0"/>
              <a:t>Poslankyně parlamentu ČR</a:t>
            </a:r>
          </a:p>
          <a:p>
            <a:pPr marL="0" indent="0">
              <a:buNone/>
            </a:pPr>
            <a:r>
              <a:rPr lang="cs-CZ" sz="1800" dirty="0" smtClean="0"/>
              <a:t>Kontakt : </a:t>
            </a:r>
            <a:r>
              <a:rPr lang="cs-CZ" sz="1800" cap="none" dirty="0" smtClean="0"/>
              <a:t>krutakovaj@psp.cz</a:t>
            </a:r>
            <a:r>
              <a:rPr lang="cs-CZ" cap="none" dirty="0" smtClean="0"/>
              <a:t>                    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968134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Cíle akčního plánu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cs-CZ" dirty="0" smtClean="0"/>
              <a:t>33 specifických cílů</a:t>
            </a:r>
          </a:p>
          <a:p>
            <a:r>
              <a:rPr lang="cs-CZ" dirty="0" smtClean="0"/>
              <a:t>1 cíl průřezový – vzdělávání, výchově a osvětě</a:t>
            </a:r>
          </a:p>
          <a:p>
            <a:pPr marL="0" indent="0">
              <a:buNone/>
            </a:pPr>
            <a:r>
              <a:rPr lang="cs-CZ" dirty="0" smtClean="0"/>
              <a:t>	52 </a:t>
            </a:r>
            <a:r>
              <a:rPr lang="cs-CZ" dirty="0" err="1" smtClean="0"/>
              <a:t>PRIoritních</a:t>
            </a:r>
            <a:r>
              <a:rPr lang="cs-CZ" dirty="0" smtClean="0"/>
              <a:t> opatření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160  konkrétních úkolů</a:t>
            </a:r>
          </a:p>
          <a:p>
            <a:pPr marL="0" indent="0">
              <a:buNone/>
            </a:pPr>
            <a:r>
              <a:rPr lang="cs-CZ" dirty="0" smtClean="0">
                <a:solidFill>
                  <a:srgbClr val="4F4F4F"/>
                </a:solidFill>
                <a:latin typeface="myriad-pro"/>
              </a:rPr>
              <a:t>široký meziresortní přesah </a:t>
            </a:r>
            <a:r>
              <a:rPr lang="cs-CZ" dirty="0">
                <a:solidFill>
                  <a:srgbClr val="4F4F4F"/>
                </a:solidFill>
                <a:latin typeface="myriad-pro"/>
              </a:rPr>
              <a:t>dopadů změny klimatu a potřeby přizpůsobení se těmto </a:t>
            </a:r>
            <a:r>
              <a:rPr lang="cs-CZ" dirty="0" smtClean="0">
                <a:solidFill>
                  <a:srgbClr val="4F4F4F"/>
                </a:solidFill>
                <a:latin typeface="myriad-pro"/>
              </a:rPr>
              <a:t>změnám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6552" y="1871047"/>
            <a:ext cx="2457450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41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SC 10 </a:t>
            </a:r>
            <a:r>
              <a:rPr lang="cs-CZ" dirty="0"/>
              <a:t> </a:t>
            </a:r>
            <a:r>
              <a:rPr lang="cs-CZ" b="1" dirty="0"/>
              <a:t>Zlepšení hospodaření se srážkovými vodami v urbanizovaných územích jejich využíváním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b="1" dirty="0" smtClean="0"/>
              <a:t>Zavádění </a:t>
            </a:r>
            <a:r>
              <a:rPr lang="cs-CZ" b="1" dirty="0"/>
              <a:t>decentralizovaného systému hospodaření se srážkovými vodami </a:t>
            </a:r>
            <a:r>
              <a:rPr lang="cs-CZ" dirty="0"/>
              <a:t> </a:t>
            </a:r>
          </a:p>
          <a:p>
            <a:pPr marL="0" indent="0">
              <a:buNone/>
            </a:pPr>
            <a:r>
              <a:rPr lang="cs-CZ" dirty="0" smtClean="0"/>
              <a:t> </a:t>
            </a:r>
            <a:r>
              <a:rPr lang="cs-CZ" b="1" dirty="0"/>
              <a:t> </a:t>
            </a:r>
            <a:r>
              <a:rPr lang="cs-CZ" dirty="0"/>
              <a:t> </a:t>
            </a:r>
            <a:r>
              <a:rPr lang="cs-CZ" b="1" dirty="0"/>
              <a:t> </a:t>
            </a:r>
            <a:r>
              <a:rPr lang="cs-CZ" dirty="0"/>
              <a:t> Provést metodický výklad k § 5 odst. 3 vodního zákona, týkající se změn staveb a změn jejich využití ve vztahu k odvádění srážkových </a:t>
            </a:r>
            <a:r>
              <a:rPr lang="cs-CZ" dirty="0" smtClean="0"/>
              <a:t>vod</a:t>
            </a:r>
          </a:p>
          <a:p>
            <a:pPr marL="0" indent="0">
              <a:buNone/>
            </a:pPr>
            <a:r>
              <a:rPr lang="cs-CZ" dirty="0"/>
              <a:t>V územích s omezenou možností vsakování v rámci sídel podporovat akumulaci srážkové vody k dalšímu využití v objektech a k závlahám</a:t>
            </a:r>
            <a:r>
              <a:rPr lang="cs-CZ" dirty="0" smtClean="0"/>
              <a:t> </a:t>
            </a:r>
            <a:r>
              <a:rPr lang="cs-CZ" dirty="0"/>
              <a:t>     </a:t>
            </a:r>
            <a:r>
              <a:rPr lang="cs-CZ" dirty="0" smtClean="0"/>
              <a:t> </a:t>
            </a:r>
            <a:r>
              <a:rPr lang="cs-CZ" dirty="0"/>
              <a:t>   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0066" y="4924424"/>
            <a:ext cx="262890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166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SC11</a:t>
            </a:r>
            <a:r>
              <a:rPr lang="cs-CZ" dirty="0"/>
              <a:t> </a:t>
            </a:r>
            <a:r>
              <a:rPr lang="cs-CZ" b="1" dirty="0"/>
              <a:t>Zvýšení přirozené retenční schopnosti vodních toků a niv</a:t>
            </a:r>
            <a:r>
              <a:rPr lang="cs-CZ" dirty="0"/>
              <a:t> </a:t>
            </a:r>
            <a:r>
              <a:rPr lang="cs-CZ" b="1" dirty="0"/>
              <a:t> 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cs-CZ" sz="2400" b="1" dirty="0"/>
              <a:t>Komplexní revitalizace vodních toků a niv a podpora samovolné </a:t>
            </a:r>
            <a:r>
              <a:rPr lang="cs-CZ" sz="2400" b="1" dirty="0" err="1" smtClean="0"/>
              <a:t>renaturace</a:t>
            </a:r>
            <a:endParaRPr lang="cs-CZ" sz="2400" b="1" dirty="0" smtClean="0"/>
          </a:p>
          <a:p>
            <a:pPr marL="0" indent="0">
              <a:buNone/>
            </a:pPr>
            <a:r>
              <a:rPr lang="cs-CZ" sz="2200" dirty="0"/>
              <a:t>Realizovat pilotní projekt </a:t>
            </a:r>
            <a:r>
              <a:rPr lang="cs-CZ" sz="2200" dirty="0" err="1"/>
              <a:t>renaturace</a:t>
            </a:r>
            <a:r>
              <a:rPr lang="cs-CZ" sz="2200" dirty="0"/>
              <a:t> vodního toku v každém dílčím povodí zahrnující: </a:t>
            </a:r>
          </a:p>
          <a:p>
            <a:pPr marL="0" indent="0">
              <a:buNone/>
            </a:pPr>
            <a:r>
              <a:rPr lang="cs-CZ" sz="2200" dirty="0"/>
              <a:t>1. vytipování vhodného úseku upraveného koryta vodního toku, </a:t>
            </a:r>
          </a:p>
          <a:p>
            <a:pPr marL="0" indent="0">
              <a:buNone/>
            </a:pPr>
            <a:r>
              <a:rPr lang="cs-CZ" sz="2200" dirty="0"/>
              <a:t>2. rozhodnutí o odstranění / zrušení vodního díla, </a:t>
            </a:r>
          </a:p>
          <a:p>
            <a:pPr marL="0" indent="0">
              <a:buNone/>
            </a:pPr>
            <a:r>
              <a:rPr lang="cs-CZ" sz="2200" dirty="0"/>
              <a:t>3. provedení vhodných manažerských a iniciačních opatření podporujících přirozený vývoj vodního toku (koryta, břehových porostů).</a:t>
            </a:r>
          </a:p>
        </p:txBody>
      </p:sp>
    </p:spTree>
    <p:extLst>
      <p:ext uri="{BB962C8B-B14F-4D97-AF65-F5344CB8AC3E}">
        <p14:creationId xmlns:p14="http://schemas.microsoft.com/office/powerpoint/2010/main" val="3161153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SC14</a:t>
            </a:r>
            <a:r>
              <a:rPr lang="cs-CZ" dirty="0"/>
              <a:t> </a:t>
            </a:r>
            <a:r>
              <a:rPr lang="cs-CZ" b="1" dirty="0"/>
              <a:t>Posílení ekologické stability a snížení rizik spojených s teplotou a kvalitou ovzduší v urbanizované krajině</a:t>
            </a:r>
            <a:r>
              <a:rPr lang="cs-CZ" dirty="0"/>
              <a:t> </a:t>
            </a:r>
            <a:r>
              <a:rPr lang="cs-CZ" b="1" dirty="0"/>
              <a:t> </a:t>
            </a:r>
            <a:r>
              <a:rPr lang="cs-CZ" dirty="0"/>
              <a:t>        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/>
          </a:bodyPr>
          <a:lstStyle/>
          <a:p>
            <a:r>
              <a:rPr lang="cs-CZ" b="1" dirty="0"/>
              <a:t>Plánování v oblasti prevence rizik a managementu městského tepelného </a:t>
            </a:r>
            <a:r>
              <a:rPr lang="cs-CZ" b="1" dirty="0" smtClean="0"/>
              <a:t>ostrova</a:t>
            </a:r>
          </a:p>
          <a:p>
            <a:r>
              <a:rPr lang="cs-CZ" b="1" dirty="0"/>
              <a:t>Regulace zahušťování zástavby sídel na úkor volných ploch a ploch zeleně při stanovování zastavitelných </a:t>
            </a:r>
            <a:r>
              <a:rPr lang="cs-CZ" b="1" dirty="0" smtClean="0"/>
              <a:t>ploch</a:t>
            </a:r>
          </a:p>
          <a:p>
            <a:r>
              <a:rPr lang="cs-CZ" b="1" dirty="0"/>
              <a:t>Plánování a rozvoj systémů sídelní zeleně a vodních ploch v rámci urbanistického rozvoje ve vazbě na hustotu a počet obyvatel - zvýšení funkční kvality </a:t>
            </a:r>
            <a:endParaRPr lang="cs-CZ" b="1" dirty="0" smtClean="0"/>
          </a:p>
          <a:p>
            <a:r>
              <a:rPr lang="cs-CZ" b="1" dirty="0" smtClean="0"/>
              <a:t>zakládání</a:t>
            </a:r>
            <a:r>
              <a:rPr lang="cs-CZ" b="1" dirty="0"/>
              <a:t>, rozvoj a péče o systém sídelní zeleně s ohledem na zvýšení podílu, kvality a funkční účinnosti sídelní zeleně a vodních ploch včetně jejich propojení</a:t>
            </a:r>
            <a:endParaRPr lang="cs-CZ" b="1" dirty="0" smtClean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59551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1682851" y="324466"/>
            <a:ext cx="8503367" cy="6223818"/>
          </a:xfrm>
          <a:prstGeom prst="rect">
            <a:avLst/>
          </a:prstGeom>
          <a:effectLst>
            <a:outerShdw blurRad="50800" dist="50800" dir="5400000" algn="ctr" rotWithShape="0">
              <a:schemeClr val="bg2">
                <a:alpha val="95000"/>
              </a:schemeClr>
            </a:outerShdw>
          </a:effec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/>
              <a:t>Co na to BRNO?</a:t>
            </a:r>
            <a:r>
              <a:rPr lang="pl-PL" b="1" dirty="0"/>
              <a:t> </a:t>
            </a:r>
            <a:r>
              <a:rPr lang="pl-PL" dirty="0"/>
              <a:t> 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b="1" dirty="0"/>
              <a:t>Zásady pro rozvoj adaptací na změnu klimatu ve městě Brně: s využitím ekosystémově založených </a:t>
            </a:r>
            <a:r>
              <a:rPr lang="cs-CZ" b="1" dirty="0" smtClean="0"/>
              <a:t>přístupů</a:t>
            </a:r>
          </a:p>
          <a:p>
            <a:pPr marL="0" indent="0">
              <a:buNone/>
            </a:pPr>
            <a:r>
              <a:rPr lang="cs-CZ" dirty="0"/>
              <a:t>hlavní analytický a plánovací podklad pro navržení a uplatnění souboru vhodných adaptačních opatření. </a:t>
            </a:r>
            <a:endParaRPr lang="cs-CZ" dirty="0" smtClean="0"/>
          </a:p>
          <a:p>
            <a:pPr marL="0" indent="0">
              <a:buNone/>
            </a:pPr>
            <a:r>
              <a:rPr lang="cs-CZ" dirty="0"/>
              <a:t>Hodnocení zranitelnosti města </a:t>
            </a:r>
            <a:r>
              <a:rPr lang="cs-CZ" dirty="0" smtClean="0"/>
              <a:t>Brna</a:t>
            </a:r>
          </a:p>
          <a:p>
            <a:pPr marL="0" indent="0">
              <a:buNone/>
            </a:pPr>
            <a:r>
              <a:rPr lang="es-ES" dirty="0"/>
              <a:t>Plánování a implementace adaptací ve městě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4500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Přehled ekosystémově založených adaptačních opatření pro město Brno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Městská </a:t>
            </a:r>
            <a:r>
              <a:rPr lang="cs-CZ" dirty="0"/>
              <a:t>zeleň a vodní plochy ("zelené" a "modré" plochy) </a:t>
            </a:r>
            <a:endParaRPr lang="cs-CZ" dirty="0" smtClean="0"/>
          </a:p>
          <a:p>
            <a:r>
              <a:rPr lang="cs-CZ" dirty="0" smtClean="0"/>
              <a:t>Zelené </a:t>
            </a:r>
            <a:r>
              <a:rPr lang="cs-CZ" dirty="0"/>
              <a:t>střechy a zelené zdi </a:t>
            </a:r>
            <a:endParaRPr lang="cs-CZ" dirty="0" smtClean="0"/>
          </a:p>
          <a:p>
            <a:r>
              <a:rPr lang="cs-CZ" dirty="0" smtClean="0"/>
              <a:t>Městské </a:t>
            </a:r>
            <a:r>
              <a:rPr lang="cs-CZ" dirty="0"/>
              <a:t>zemědělství a zahradničení </a:t>
            </a:r>
            <a:endParaRPr lang="cs-CZ" dirty="0" smtClean="0"/>
          </a:p>
          <a:p>
            <a:r>
              <a:rPr lang="cs-CZ" dirty="0" smtClean="0"/>
              <a:t>Revitalizace </a:t>
            </a:r>
            <a:r>
              <a:rPr lang="cs-CZ" dirty="0"/>
              <a:t>úseků vodních toků a břehových porostů, obnova tůní a mokřadů </a:t>
            </a:r>
            <a:endParaRPr lang="cs-CZ" dirty="0" smtClean="0"/>
          </a:p>
          <a:p>
            <a:r>
              <a:rPr lang="cs-CZ" dirty="0" smtClean="0"/>
              <a:t>Trvale </a:t>
            </a:r>
            <a:r>
              <a:rPr lang="cs-CZ" dirty="0"/>
              <a:t>udržitelné odvodňovací systémy </a:t>
            </a:r>
            <a:endParaRPr lang="cs-CZ" dirty="0" smtClean="0"/>
          </a:p>
          <a:p>
            <a:r>
              <a:rPr lang="cs-CZ" dirty="0" smtClean="0"/>
              <a:t>Vegetační </a:t>
            </a:r>
            <a:r>
              <a:rPr lang="cs-CZ" dirty="0"/>
              <a:t>infiltrační pásy, dešťové zahrádky a poldry </a:t>
            </a:r>
            <a:endParaRPr lang="cs-CZ" dirty="0" smtClean="0"/>
          </a:p>
          <a:p>
            <a:r>
              <a:rPr lang="cs-CZ" dirty="0" smtClean="0"/>
              <a:t>Plochy </a:t>
            </a:r>
            <a:r>
              <a:rPr lang="cs-CZ" dirty="0"/>
              <a:t>s propustným </a:t>
            </a:r>
            <a:r>
              <a:rPr lang="cs-CZ" dirty="0" smtClean="0"/>
              <a:t>povrchem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213684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Finanční nástroje pro implementaci adaptačních opatření ve městě Brně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cs-CZ" dirty="0"/>
              <a:t>Evropské a jiné nadnárodní fondy – OPŽP, INTERREG </a:t>
            </a:r>
            <a:r>
              <a:rPr lang="cs-CZ" dirty="0" smtClean="0"/>
              <a:t>EUROPE, </a:t>
            </a:r>
            <a:r>
              <a:rPr lang="pt-BR" dirty="0"/>
              <a:t>INTERREG </a:t>
            </a:r>
            <a:r>
              <a:rPr lang="pt-BR" dirty="0" smtClean="0"/>
              <a:t>V</a:t>
            </a:r>
            <a:r>
              <a:rPr lang="cs-CZ" dirty="0" smtClean="0"/>
              <a:t> -</a:t>
            </a:r>
            <a:r>
              <a:rPr lang="pt-BR" dirty="0"/>
              <a:t> Rakousko - Česká </a:t>
            </a:r>
            <a:r>
              <a:rPr lang="pt-BR" dirty="0" smtClean="0"/>
              <a:t>republika</a:t>
            </a:r>
            <a:r>
              <a:rPr lang="cs-CZ" dirty="0"/>
              <a:t>, INTERREG V -A Slovenská republika – Česká republika, Integrovaný regionální operační program (IROP) </a:t>
            </a:r>
            <a:r>
              <a:rPr lang="cs-CZ" dirty="0" smtClean="0"/>
              <a:t>LIFE</a:t>
            </a:r>
          </a:p>
          <a:p>
            <a:r>
              <a:rPr lang="cs-CZ" dirty="0"/>
              <a:t>Dotace z jiných nadnárodních fondů - </a:t>
            </a:r>
            <a:r>
              <a:rPr lang="cs-CZ" dirty="0" smtClean="0"/>
              <a:t>mimo </a:t>
            </a:r>
            <a:r>
              <a:rPr lang="cs-CZ" dirty="0"/>
              <a:t>fondů </a:t>
            </a:r>
            <a:r>
              <a:rPr lang="cs-CZ" dirty="0" err="1" smtClean="0"/>
              <a:t>Eu</a:t>
            </a:r>
            <a:r>
              <a:rPr lang="cs-CZ" dirty="0" smtClean="0"/>
              <a:t> </a:t>
            </a:r>
            <a:r>
              <a:rPr lang="cs-CZ" dirty="0"/>
              <a:t>tzv. EHP a </a:t>
            </a:r>
            <a:r>
              <a:rPr lang="cs-CZ" dirty="0" smtClean="0"/>
              <a:t>Norské</a:t>
            </a:r>
          </a:p>
          <a:p>
            <a:r>
              <a:rPr lang="cs-CZ" dirty="0" smtClean="0"/>
              <a:t>MŽP, </a:t>
            </a:r>
            <a:r>
              <a:rPr lang="cs-CZ" dirty="0" err="1" smtClean="0"/>
              <a:t>Mze</a:t>
            </a:r>
            <a:r>
              <a:rPr lang="cs-CZ" dirty="0" smtClean="0"/>
              <a:t>, </a:t>
            </a:r>
          </a:p>
          <a:p>
            <a:r>
              <a:rPr lang="cs-CZ" dirty="0" smtClean="0"/>
              <a:t>Obecní rozpočty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06512508"/>
      </p:ext>
    </p:extLst>
  </p:cSld>
  <p:clrMapOvr>
    <a:masterClrMapping/>
  </p:clrMapOvr>
</p:sld>
</file>

<file path=ppt/theme/theme1.xml><?xml version="1.0" encoding="utf-8"?>
<a:theme xmlns:a="http://schemas.openxmlformats.org/drawingml/2006/main" name="Kapka">
  <a:themeElements>
    <a:clrScheme name="Kapka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Kapka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pka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DEB094D4-7FD8-4F86-93D5-B0F1341EF5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TM04033925[[fn=Kapka]]</Template>
  <TotalTime>218</TotalTime>
  <Words>340</Words>
  <Application>Microsoft Office PowerPoint</Application>
  <PresentationFormat>Širokoúhlá obrazovka</PresentationFormat>
  <Paragraphs>68</Paragraphs>
  <Slides>22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22</vt:i4>
      </vt:variant>
    </vt:vector>
  </HeadingPairs>
  <TitlesOfParts>
    <vt:vector size="27" baseType="lpstr">
      <vt:lpstr>Arial</vt:lpstr>
      <vt:lpstr>Comic Sans MS</vt:lpstr>
      <vt:lpstr>myriad-pro</vt:lpstr>
      <vt:lpstr>Tw Cen MT</vt:lpstr>
      <vt:lpstr>Kapka</vt:lpstr>
      <vt:lpstr>OVLIVNĚNÍ PŘÍRODY  z komunálního  i celostátního pohledu</vt:lpstr>
      <vt:lpstr>              Národní akční plán adaptace na změnu klimatu</vt:lpstr>
      <vt:lpstr>Cíle akčního plánu</vt:lpstr>
      <vt:lpstr>SC 10  Zlepšení hospodaření se srážkovými vodami v urbanizovaných územích jejich využíváním</vt:lpstr>
      <vt:lpstr>SC11 Zvýšení přirozené retenční schopnosti vodních toků a niv  </vt:lpstr>
      <vt:lpstr>SC14 Posílení ekologické stability a snížení rizik spojených s teplotou a kvalitou ovzduší v urbanizované krajině          </vt:lpstr>
      <vt:lpstr>Co na to BRNO?  </vt:lpstr>
      <vt:lpstr>Přehled ekosystémově založených adaptačních opatření pro město Brno</vt:lpstr>
      <vt:lpstr>Finanční nástroje pro implementaci adaptačních opatření ve městě Brně</vt:lpstr>
      <vt:lpstr>Prezentace aplikace PowerPoint</vt:lpstr>
      <vt:lpstr>Prezentace aplikace PowerPoint</vt:lpstr>
      <vt:lpstr>Prezentace aplikace PowerPoint</vt:lpstr>
      <vt:lpstr>Prezentace aplikace PowerPoint</vt:lpstr>
      <vt:lpstr>co s tímto územím?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2012</vt:lpstr>
      <vt:lpstr>Prezentace aplikace PowerPoint</vt:lpstr>
      <vt:lpstr>Děkuji za pozornost!</vt:lpstr>
    </vt:vector>
  </TitlesOfParts>
  <Company>Parlament CR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OVLIVNĚNÍ PŘÍRODY  z komunálního  i celostátního pohledu</dc:title>
  <dc:creator>KrutakovaJ</dc:creator>
  <cp:lastModifiedBy>KrutakovaJ</cp:lastModifiedBy>
  <cp:revision>20</cp:revision>
  <dcterms:created xsi:type="dcterms:W3CDTF">2019-06-19T08:41:02Z</dcterms:created>
  <dcterms:modified xsi:type="dcterms:W3CDTF">2019-08-07T04:10:14Z</dcterms:modified>
</cp:coreProperties>
</file>